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2"/>
  </p:notesMasterIdLst>
  <p:sldIdLst>
    <p:sldId id="256" r:id="rId2"/>
    <p:sldId id="275" r:id="rId3"/>
    <p:sldId id="276" r:id="rId4"/>
    <p:sldId id="277" r:id="rId5"/>
    <p:sldId id="288" r:id="rId6"/>
    <p:sldId id="278" r:id="rId7"/>
    <p:sldId id="279" r:id="rId8"/>
    <p:sldId id="273" r:id="rId9"/>
    <p:sldId id="274" r:id="rId10"/>
    <p:sldId id="326" r:id="rId11"/>
    <p:sldId id="327" r:id="rId12"/>
    <p:sldId id="328" r:id="rId13"/>
    <p:sldId id="325" r:id="rId14"/>
    <p:sldId id="260" r:id="rId15"/>
    <p:sldId id="270" r:id="rId16"/>
    <p:sldId id="271" r:id="rId17"/>
    <p:sldId id="272" r:id="rId18"/>
    <p:sldId id="329" r:id="rId19"/>
    <p:sldId id="269" r:id="rId20"/>
    <p:sldId id="316" r:id="rId21"/>
    <p:sldId id="317" r:id="rId22"/>
    <p:sldId id="280" r:id="rId23"/>
    <p:sldId id="330" r:id="rId24"/>
    <p:sldId id="331" r:id="rId25"/>
    <p:sldId id="332" r:id="rId26"/>
    <p:sldId id="333" r:id="rId27"/>
    <p:sldId id="335" r:id="rId28"/>
    <p:sldId id="281" r:id="rId29"/>
    <p:sldId id="283" r:id="rId30"/>
    <p:sldId id="336" r:id="rId31"/>
    <p:sldId id="259" r:id="rId32"/>
    <p:sldId id="296" r:id="rId33"/>
    <p:sldId id="297" r:id="rId34"/>
    <p:sldId id="298" r:id="rId35"/>
    <p:sldId id="282" r:id="rId36"/>
    <p:sldId id="289" r:id="rId37"/>
    <p:sldId id="292" r:id="rId38"/>
    <p:sldId id="293" r:id="rId39"/>
    <p:sldId id="294" r:id="rId40"/>
    <p:sldId id="295" r:id="rId41"/>
    <p:sldId id="258" r:id="rId42"/>
    <p:sldId id="337" r:id="rId43"/>
    <p:sldId id="338" r:id="rId44"/>
    <p:sldId id="339" r:id="rId45"/>
    <p:sldId id="340" r:id="rId46"/>
    <p:sldId id="341" r:id="rId47"/>
    <p:sldId id="342" r:id="rId48"/>
    <p:sldId id="346" r:id="rId49"/>
    <p:sldId id="345" r:id="rId50"/>
    <p:sldId id="344" r:id="rId51"/>
    <p:sldId id="347" r:id="rId52"/>
    <p:sldId id="348" r:id="rId53"/>
    <p:sldId id="349" r:id="rId54"/>
    <p:sldId id="350" r:id="rId55"/>
    <p:sldId id="351" r:id="rId56"/>
    <p:sldId id="352" r:id="rId57"/>
    <p:sldId id="353" r:id="rId58"/>
    <p:sldId id="354" r:id="rId59"/>
    <p:sldId id="355" r:id="rId60"/>
    <p:sldId id="284" r:id="rId61"/>
    <p:sldId id="285" r:id="rId62"/>
    <p:sldId id="286" r:id="rId63"/>
    <p:sldId id="287" r:id="rId64"/>
    <p:sldId id="290" r:id="rId65"/>
    <p:sldId id="291" r:id="rId66"/>
    <p:sldId id="261" r:id="rId67"/>
    <p:sldId id="299" r:id="rId68"/>
    <p:sldId id="300" r:id="rId69"/>
    <p:sldId id="301" r:id="rId70"/>
    <p:sldId id="302" r:id="rId71"/>
    <p:sldId id="262" r:id="rId72"/>
    <p:sldId id="303" r:id="rId73"/>
    <p:sldId id="315" r:id="rId74"/>
    <p:sldId id="313" r:id="rId75"/>
    <p:sldId id="304" r:id="rId76"/>
    <p:sldId id="314" r:id="rId77"/>
    <p:sldId id="312" r:id="rId78"/>
    <p:sldId id="305" r:id="rId79"/>
    <p:sldId id="264" r:id="rId80"/>
    <p:sldId id="306" r:id="rId81"/>
    <p:sldId id="307" r:id="rId82"/>
    <p:sldId id="308" r:id="rId83"/>
    <p:sldId id="263" r:id="rId84"/>
    <p:sldId id="356" r:id="rId85"/>
    <p:sldId id="265" r:id="rId86"/>
    <p:sldId id="323" r:id="rId87"/>
    <p:sldId id="266" r:id="rId88"/>
    <p:sldId id="357" r:id="rId89"/>
    <p:sldId id="267" r:id="rId90"/>
    <p:sldId id="320" r:id="rId91"/>
    <p:sldId id="268" r:id="rId92"/>
    <p:sldId id="358" r:id="rId93"/>
    <p:sldId id="322" r:id="rId94"/>
    <p:sldId id="309" r:id="rId95"/>
    <p:sldId id="310" r:id="rId96"/>
    <p:sldId id="311" r:id="rId97"/>
    <p:sldId id="321" r:id="rId98"/>
    <p:sldId id="324" r:id="rId99"/>
    <p:sldId id="318" r:id="rId100"/>
    <p:sldId id="319" r:id="rId101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9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100.xml"/><Relationship Id="rId102" Type="http://schemas.openxmlformats.org/officeDocument/2006/relationships/notesMaster" Target="notesMasters/notesMaster1.xml"/><Relationship Id="rId103" Type="http://schemas.openxmlformats.org/officeDocument/2006/relationships/printerSettings" Target="printerSettings/printerSettings1.bin"/><Relationship Id="rId104" Type="http://schemas.openxmlformats.org/officeDocument/2006/relationships/presProps" Target="presProps.xml"/><Relationship Id="rId105" Type="http://schemas.openxmlformats.org/officeDocument/2006/relationships/viewProps" Target="viewProps.xml"/><Relationship Id="rId106" Type="http://schemas.openxmlformats.org/officeDocument/2006/relationships/theme" Target="theme/theme1.xml"/><Relationship Id="rId10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slide" Target="slides/slide99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28A6E-069C-4FC3-A221-7E08EF6200EE}" type="datetimeFigureOut">
              <a:rPr lang="de-CH" smtClean="0"/>
              <a:t>26.08.15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F75142-E01B-4AEA-BABD-1B42A8302DC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8600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fld id="{59447C2F-E362-4C44-8044-8CF091944FB5}" type="slidenum">
              <a:rPr lang="de-CH" sz="1200">
                <a:latin typeface="Calibri" charset="0"/>
              </a:rPr>
              <a:pPr eaLnBrk="1" hangingPunct="1"/>
              <a:t>23</a:t>
            </a:fld>
            <a:endParaRPr lang="de-CH" sz="1200">
              <a:latin typeface="Calibri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CH"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0854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 smtClean="0">
                <a:latin typeface="Arial" pitchFamily="34" charset="0"/>
              </a:rPr>
              <a:t>Respekt vor dem Mysterium des Sterbens. </a:t>
            </a:r>
          </a:p>
          <a:p>
            <a:r>
              <a:rPr lang="de-DE" altLang="de-DE" smtClean="0">
                <a:latin typeface="Arial" pitchFamily="34" charset="0"/>
              </a:rPr>
              <a:t>Dieses können wir als Menschen nicht im letztendlichen erfassen und begreifen</a:t>
            </a:r>
          </a:p>
          <a:p>
            <a:r>
              <a:rPr lang="de-DE" altLang="de-DE" smtClean="0">
                <a:latin typeface="Arial" pitchFamily="34" charset="0"/>
              </a:rPr>
              <a:t>Somit sollten wir auch nicht zu stark eingreifen sondern dabei sein, Rahmenbedingungen schaffen....</a:t>
            </a:r>
          </a:p>
          <a:p>
            <a:endParaRPr lang="de-DE" altLang="de-DE" smtClean="0">
              <a:latin typeface="Arial" pitchFamily="34" charset="0"/>
            </a:endParaRPr>
          </a:p>
        </p:txBody>
      </p:sp>
      <p:sp>
        <p:nvSpPr>
          <p:cNvPr id="108548" name="Kopfzeilenplatzhalt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5014775" indent="-34592734"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endParaRPr lang="de-DE" altLang="de-DE" sz="1100">
              <a:solidFill>
                <a:srgbClr val="848484"/>
              </a:solidFill>
              <a:latin typeface="Arial" pitchFamily="34" charset="0"/>
            </a:endParaRPr>
          </a:p>
        </p:txBody>
      </p:sp>
      <p:sp>
        <p:nvSpPr>
          <p:cNvPr id="108549" name="Foliennummernplatzhalt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5014775" indent="-34592734"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endParaRPr lang="de-DE" altLang="de-DE" sz="1100"/>
          </a:p>
        </p:txBody>
      </p:sp>
      <p:sp>
        <p:nvSpPr>
          <p:cNvPr id="108550" name="Datumsplatzhalter 5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5014775" indent="-34592734"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endParaRPr lang="de-DE" altLang="de-DE" sz="11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0649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 smtClean="0">
                <a:latin typeface="Arial" pitchFamily="34" charset="0"/>
              </a:rPr>
              <a:t>Bestimmt weder Ziel, noch Tempo, noch Thema auf der gemeinsamen Strecke</a:t>
            </a:r>
          </a:p>
          <a:p>
            <a:endParaRPr lang="de-DE" altLang="de-DE" smtClean="0">
              <a:latin typeface="Arial" pitchFamily="34" charset="0"/>
            </a:endParaRPr>
          </a:p>
          <a:p>
            <a:r>
              <a:rPr lang="de-DE" altLang="de-DE" smtClean="0">
                <a:latin typeface="Arial" pitchFamily="34" charset="0"/>
              </a:rPr>
              <a:t>Zurückhaltung Sensibles, aufmerksames Dasein</a:t>
            </a:r>
          </a:p>
          <a:p>
            <a:endParaRPr lang="de-DE" altLang="de-DE" smtClean="0">
              <a:latin typeface="Arial" pitchFamily="34" charset="0"/>
            </a:endParaRPr>
          </a:p>
        </p:txBody>
      </p:sp>
      <p:sp>
        <p:nvSpPr>
          <p:cNvPr id="106500" name="Kopfzeilenplatzhalt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5014775" indent="-34592734"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endParaRPr lang="de-DE" altLang="de-DE" sz="1100">
              <a:solidFill>
                <a:srgbClr val="848484"/>
              </a:solidFill>
              <a:latin typeface="Arial" pitchFamily="34" charset="0"/>
            </a:endParaRPr>
          </a:p>
        </p:txBody>
      </p:sp>
      <p:sp>
        <p:nvSpPr>
          <p:cNvPr id="106501" name="Foliennummernplatzhalt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5014775" indent="-34592734"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endParaRPr lang="de-DE" altLang="de-DE" sz="1100"/>
          </a:p>
        </p:txBody>
      </p:sp>
      <p:sp>
        <p:nvSpPr>
          <p:cNvPr id="106502" name="Datumsplatzhalter 5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5014775" indent="-34592734"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endParaRPr lang="de-DE" altLang="de-DE" sz="11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CH" altLang="de-DE" smtClean="0">
                <a:latin typeface="Arial" pitchFamily="34" charset="0"/>
              </a:rPr>
              <a:t>Oder sind wir als Mitmenschen, Mitfühler, Begleiter....gefragt Manchmal sid wir auch Mitleidende</a:t>
            </a:r>
          </a:p>
        </p:txBody>
      </p:sp>
      <p:sp>
        <p:nvSpPr>
          <p:cNvPr id="67588" name="Kopfzeilenplatzhalt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5014775" indent="-34592734"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endParaRPr lang="de-DE" altLang="de-DE" sz="1100">
              <a:solidFill>
                <a:srgbClr val="848484"/>
              </a:solidFill>
              <a:latin typeface="Arial" pitchFamily="34" charset="0"/>
            </a:endParaRPr>
          </a:p>
        </p:txBody>
      </p:sp>
      <p:sp>
        <p:nvSpPr>
          <p:cNvPr id="67589" name="Foliennummernplatzhalt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5014775" indent="-34592734"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endParaRPr lang="de-DE" altLang="de-DE" sz="1100"/>
          </a:p>
        </p:txBody>
      </p:sp>
      <p:sp>
        <p:nvSpPr>
          <p:cNvPr id="67590" name="Datumsplatzhalter 5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5014775" indent="-34592734"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endParaRPr lang="de-DE" altLang="de-DE" sz="11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smtClean="0">
              <a:latin typeface="Arial" pitchFamily="34" charset="0"/>
            </a:endParaRPr>
          </a:p>
        </p:txBody>
      </p:sp>
      <p:sp>
        <p:nvSpPr>
          <p:cNvPr id="100356" name="Kopfzeilenplatzhalt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5014775" indent="-34592734"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endParaRPr lang="de-DE" altLang="de-DE" sz="1100">
              <a:solidFill>
                <a:srgbClr val="848484"/>
              </a:solidFill>
              <a:latin typeface="Arial" pitchFamily="34" charset="0"/>
            </a:endParaRPr>
          </a:p>
        </p:txBody>
      </p:sp>
      <p:sp>
        <p:nvSpPr>
          <p:cNvPr id="100357" name="Foliennummernplatzhalt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5014775" indent="-34592734"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endParaRPr lang="de-DE" altLang="de-DE" sz="1100"/>
          </a:p>
        </p:txBody>
      </p:sp>
      <p:sp>
        <p:nvSpPr>
          <p:cNvPr id="100358" name="Datumsplatzhalter 5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5014775" indent="-34592734"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endParaRPr lang="de-DE" altLang="de-DE" sz="11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059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smtClean="0">
              <a:latin typeface="Arial" pitchFamily="34" charset="0"/>
            </a:endParaRPr>
          </a:p>
        </p:txBody>
      </p:sp>
      <p:sp>
        <p:nvSpPr>
          <p:cNvPr id="110596" name="Kopfzeilenplatzhalt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5014775" indent="-34592734"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endParaRPr lang="de-DE" altLang="de-DE" sz="1100">
              <a:solidFill>
                <a:srgbClr val="848484"/>
              </a:solidFill>
              <a:latin typeface="Arial" pitchFamily="34" charset="0"/>
            </a:endParaRPr>
          </a:p>
        </p:txBody>
      </p:sp>
      <p:sp>
        <p:nvSpPr>
          <p:cNvPr id="110597" name="Foliennummernplatzhalt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5014775" indent="-34592734"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endParaRPr lang="de-DE" altLang="de-DE" sz="1100"/>
          </a:p>
        </p:txBody>
      </p:sp>
      <p:sp>
        <p:nvSpPr>
          <p:cNvPr id="110598" name="Datumsplatzhalter 5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5014775" indent="-34592734"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endParaRPr lang="de-DE" altLang="de-DE" sz="11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B357-9CD5-ED45-A4ED-F4BFEF600975}" type="datetimeFigureOut">
              <a:rPr lang="de-DE" smtClean="0"/>
              <a:t>26.08.15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EB44F-ADDC-314D-87F2-A21979A066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323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B357-9CD5-ED45-A4ED-F4BFEF600975}" type="datetimeFigureOut">
              <a:rPr lang="de-DE" smtClean="0"/>
              <a:t>26.08.15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EB44F-ADDC-314D-87F2-A21979A066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589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B357-9CD5-ED45-A4ED-F4BFEF600975}" type="datetimeFigureOut">
              <a:rPr lang="de-DE" smtClean="0"/>
              <a:t>26.08.15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EB44F-ADDC-314D-87F2-A21979A066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818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B357-9CD5-ED45-A4ED-F4BFEF600975}" type="datetimeFigureOut">
              <a:rPr lang="de-DE" smtClean="0"/>
              <a:t>26.08.15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EB44F-ADDC-314D-87F2-A21979A066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545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B357-9CD5-ED45-A4ED-F4BFEF600975}" type="datetimeFigureOut">
              <a:rPr lang="de-DE" smtClean="0"/>
              <a:t>26.08.15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EB44F-ADDC-314D-87F2-A21979A066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39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B357-9CD5-ED45-A4ED-F4BFEF600975}" type="datetimeFigureOut">
              <a:rPr lang="de-DE" smtClean="0"/>
              <a:t>26.08.15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EB44F-ADDC-314D-87F2-A21979A066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327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B357-9CD5-ED45-A4ED-F4BFEF600975}" type="datetimeFigureOut">
              <a:rPr lang="de-DE" smtClean="0"/>
              <a:t>26.08.15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EB44F-ADDC-314D-87F2-A21979A066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622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B357-9CD5-ED45-A4ED-F4BFEF600975}" type="datetimeFigureOut">
              <a:rPr lang="de-DE" smtClean="0"/>
              <a:t>26.08.15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EB44F-ADDC-314D-87F2-A21979A066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20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B357-9CD5-ED45-A4ED-F4BFEF600975}" type="datetimeFigureOut">
              <a:rPr lang="de-DE" smtClean="0"/>
              <a:t>26.08.15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EB44F-ADDC-314D-87F2-A21979A066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000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B357-9CD5-ED45-A4ED-F4BFEF600975}" type="datetimeFigureOut">
              <a:rPr lang="de-DE" smtClean="0"/>
              <a:t>26.08.15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EB44F-ADDC-314D-87F2-A21979A066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653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B357-9CD5-ED45-A4ED-F4BFEF600975}" type="datetimeFigureOut">
              <a:rPr lang="de-DE" smtClean="0"/>
              <a:t>26.08.15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EB44F-ADDC-314D-87F2-A21979A066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515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EB357-9CD5-ED45-A4ED-F4BFEF600975}" type="datetimeFigureOut">
              <a:rPr lang="de-DE" smtClean="0"/>
              <a:t>26.08.15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EB44F-ADDC-314D-87F2-A21979A066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94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daniel.bueche@kssg.ch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055421"/>
            <a:ext cx="7772400" cy="2545029"/>
          </a:xfrm>
        </p:spPr>
        <p:txBody>
          <a:bodyPr>
            <a:noAutofit/>
          </a:bodyPr>
          <a:lstStyle/>
          <a:p>
            <a:r>
              <a:rPr lang="en-GB" sz="8800" b="1" dirty="0" err="1" smtClean="0"/>
              <a:t>Grundlagen</a:t>
            </a:r>
            <a:r>
              <a:rPr lang="en-GB" sz="8800" b="1" dirty="0" smtClean="0"/>
              <a:t> der Palliative Care</a:t>
            </a:r>
            <a:endParaRPr lang="en-GB" sz="88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369164"/>
            <a:ext cx="6400800" cy="1269636"/>
          </a:xfrm>
        </p:spPr>
        <p:txBody>
          <a:bodyPr/>
          <a:lstStyle/>
          <a:p>
            <a:r>
              <a:rPr lang="en-GB" dirty="0" smtClean="0">
                <a:hlinkClick r:id="rId2"/>
              </a:rPr>
              <a:t>daniel.bueche@kssg.ch</a:t>
            </a:r>
            <a:endParaRPr lang="en-GB" dirty="0" smtClean="0"/>
          </a:p>
          <a:p>
            <a:r>
              <a:rPr lang="en-GB" dirty="0" err="1" smtClean="0"/>
              <a:t>Basiskurs</a:t>
            </a:r>
            <a:r>
              <a:rPr lang="en-GB" dirty="0" smtClean="0"/>
              <a:t> Palliative Care ORL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296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>
            <a:normAutofit/>
          </a:bodyPr>
          <a:lstStyle/>
          <a:p>
            <a:pPr eaLnBrk="1" hangingPunct="1"/>
            <a:r>
              <a:rPr lang="de-CH" dirty="0">
                <a:solidFill>
                  <a:schemeClr val="bg1"/>
                </a:solidFill>
                <a:latin typeface="Arial" charset="0"/>
              </a:rPr>
              <a:t>Fallgeschichte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1000" y="1905000"/>
            <a:ext cx="83820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CH" sz="2800" dirty="0">
                <a:latin typeface="Arial" charset="0"/>
              </a:rPr>
              <a:t>Herr K. 64 Jahre</a:t>
            </a:r>
          </a:p>
          <a:p>
            <a:pPr algn="ctr" eaLnBrk="1" hangingPunct="1">
              <a:spcBef>
                <a:spcPct val="50000"/>
              </a:spcBef>
            </a:pPr>
            <a:r>
              <a:rPr lang="de-CH" sz="2800" dirty="0">
                <a:latin typeface="Arial" charset="0"/>
              </a:rPr>
              <a:t>04/04 HNO-Tumor, cT4 N3 M0 </a:t>
            </a:r>
            <a:r>
              <a:rPr lang="de-CH" sz="2800" dirty="0" err="1">
                <a:latin typeface="Arial" charset="0"/>
              </a:rPr>
              <a:t>re</a:t>
            </a:r>
            <a:r>
              <a:rPr lang="de-CH" sz="2800" dirty="0">
                <a:latin typeface="Arial" charset="0"/>
              </a:rPr>
              <a:t>, Plattenepithel</a:t>
            </a:r>
          </a:p>
          <a:p>
            <a:pPr algn="ctr" eaLnBrk="1" hangingPunct="1">
              <a:spcBef>
                <a:spcPct val="50000"/>
              </a:spcBef>
            </a:pPr>
            <a:r>
              <a:rPr lang="de-CH" sz="2800" dirty="0">
                <a:latin typeface="Arial" charset="0"/>
              </a:rPr>
              <a:t>Radio-Chemotherapie (68 Gy, </a:t>
            </a:r>
            <a:r>
              <a:rPr lang="de-CH" sz="2800" dirty="0" err="1">
                <a:latin typeface="Arial" charset="0"/>
              </a:rPr>
              <a:t>Cisplatin</a:t>
            </a:r>
            <a:r>
              <a:rPr lang="de-CH" sz="2800" dirty="0">
                <a:latin typeface="Arial" charset="0"/>
              </a:rPr>
              <a:t>)</a:t>
            </a:r>
          </a:p>
          <a:p>
            <a:pPr algn="ctr" eaLnBrk="1" hangingPunct="1">
              <a:spcBef>
                <a:spcPct val="50000"/>
              </a:spcBef>
            </a:pPr>
            <a:r>
              <a:rPr lang="de-CH" sz="2800" dirty="0">
                <a:latin typeface="Arial" charset="0"/>
              </a:rPr>
              <a:t>02/05 Lungenmetastase</a:t>
            </a:r>
          </a:p>
          <a:p>
            <a:pPr algn="ctr" eaLnBrk="1" hangingPunct="1">
              <a:spcBef>
                <a:spcPct val="50000"/>
              </a:spcBef>
            </a:pPr>
            <a:r>
              <a:rPr lang="de-CH" sz="2800" dirty="0">
                <a:latin typeface="Arial" charset="0"/>
              </a:rPr>
              <a:t>Mehrmalige Operationen </a:t>
            </a:r>
            <a:r>
              <a:rPr lang="de-CH" sz="2800" dirty="0" smtClean="0">
                <a:latin typeface="Arial" charset="0"/>
              </a:rPr>
              <a:t>inkl. </a:t>
            </a:r>
            <a:r>
              <a:rPr lang="de-CH" sz="2800" dirty="0" err="1">
                <a:latin typeface="Arial" charset="0"/>
              </a:rPr>
              <a:t>Glossektomie</a:t>
            </a:r>
            <a:endParaRPr lang="de-CH" sz="2800" dirty="0"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de-CH" sz="2800" dirty="0">
                <a:latin typeface="Arial" charset="0"/>
              </a:rPr>
              <a:t>Mehrmalige Chemotherapie: </a:t>
            </a:r>
            <a:r>
              <a:rPr lang="de-CH" sz="2800" dirty="0" err="1">
                <a:latin typeface="Arial" charset="0"/>
              </a:rPr>
              <a:t>Carboplatin</a:t>
            </a:r>
            <a:r>
              <a:rPr lang="de-CH" sz="2800" dirty="0">
                <a:latin typeface="Arial" charset="0"/>
              </a:rPr>
              <a:t>/Taxol, </a:t>
            </a:r>
            <a:r>
              <a:rPr lang="de-CH" sz="2800" dirty="0" err="1" smtClean="0">
                <a:latin typeface="Arial" charset="0"/>
              </a:rPr>
              <a:t>Erbitux</a:t>
            </a:r>
            <a:r>
              <a:rPr lang="de-CH" sz="2800" dirty="0">
                <a:latin typeface="Arial" charset="0"/>
              </a:rPr>
              <a:t>/</a:t>
            </a:r>
            <a:r>
              <a:rPr lang="de-CH" sz="2800" dirty="0" err="1">
                <a:latin typeface="Arial" charset="0"/>
              </a:rPr>
              <a:t>Xeloda</a:t>
            </a:r>
            <a:endParaRPr lang="de-CH" sz="2800" dirty="0"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de-CH" sz="2800" dirty="0">
                <a:latin typeface="Arial" charset="0"/>
              </a:rPr>
              <a:t>Ernährung über </a:t>
            </a:r>
            <a:r>
              <a:rPr lang="de-CH" sz="2800" dirty="0" err="1">
                <a:latin typeface="Arial" charset="0"/>
              </a:rPr>
              <a:t>Witzelfistel</a:t>
            </a:r>
            <a:endParaRPr lang="de-CH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534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itel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3733800" cy="825500"/>
          </a:xfrm>
        </p:spPr>
        <p:txBody>
          <a:bodyPr wrap="none"/>
          <a:lstStyle/>
          <a:p>
            <a:r>
              <a:rPr lang="de-DE" altLang="de-DE" sz="3600" smtClean="0"/>
              <a:t>Bescheidenheit</a:t>
            </a:r>
          </a:p>
        </p:txBody>
      </p:sp>
      <p:sp>
        <p:nvSpPr>
          <p:cNvPr id="109571" name="Inhaltsplatzhalter 8"/>
          <p:cNvSpPr>
            <a:spLocks noGrp="1"/>
          </p:cNvSpPr>
          <p:nvPr>
            <p:ph idx="1"/>
          </p:nvPr>
        </p:nvSpPr>
        <p:spPr>
          <a:xfrm>
            <a:off x="5257800" y="1600200"/>
            <a:ext cx="34290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de-DE" altLang="de-DE" smtClean="0"/>
          </a:p>
        </p:txBody>
      </p:sp>
      <p:sp>
        <p:nvSpPr>
          <p:cNvPr id="109572" name="Inhaltsplatzhalter 1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733800" cy="4525963"/>
          </a:xfrm>
        </p:spPr>
        <p:txBody>
          <a:bodyPr/>
          <a:lstStyle/>
          <a:p>
            <a:r>
              <a:rPr lang="de-DE" altLang="de-DE" sz="2400" smtClean="0">
                <a:solidFill>
                  <a:schemeClr val="tx1"/>
                </a:solidFill>
              </a:rPr>
              <a:t>Wissen darum, was wir beeinflussen können </a:t>
            </a:r>
          </a:p>
          <a:p>
            <a:r>
              <a:rPr lang="de-DE" altLang="de-DE" sz="2400" smtClean="0">
                <a:solidFill>
                  <a:schemeClr val="tx1"/>
                </a:solidFill>
              </a:rPr>
              <a:t>und was nicht.</a:t>
            </a:r>
          </a:p>
          <a:p>
            <a:endParaRPr lang="de-DE" altLang="de-DE" sz="2400" smtClean="0">
              <a:solidFill>
                <a:schemeClr val="tx1"/>
              </a:solidFill>
            </a:endParaRPr>
          </a:p>
          <a:p>
            <a:r>
              <a:rPr lang="de-DE" altLang="de-DE" sz="2400" smtClean="0">
                <a:solidFill>
                  <a:schemeClr val="tx1"/>
                </a:solidFill>
              </a:rPr>
              <a:t>Sich selber und sein Tun nicht überschätzen</a:t>
            </a:r>
          </a:p>
          <a:p>
            <a:endParaRPr lang="de-DE" altLang="de-DE" sz="2400" smtClean="0">
              <a:solidFill>
                <a:schemeClr val="tx1"/>
              </a:solidFill>
            </a:endParaRPr>
          </a:p>
          <a:p>
            <a:r>
              <a:rPr lang="de-DE" altLang="de-DE" sz="2400" smtClean="0">
                <a:solidFill>
                  <a:schemeClr val="tx1"/>
                </a:solidFill>
              </a:rPr>
              <a:t>„Je lai panse, Dieu la gueri“ </a:t>
            </a:r>
          </a:p>
        </p:txBody>
      </p:sp>
      <p:sp>
        <p:nvSpPr>
          <p:cNvPr id="109573" name="Fußzeilenplatzhalt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r>
              <a:rPr lang="de-CH" altLang="de-DE" sz="800">
                <a:solidFill>
                  <a:schemeClr val="bg1"/>
                </a:solidFill>
                <a:latin typeface="Arial" pitchFamily="34" charset="0"/>
              </a:rPr>
              <a:t>Mona Mettler</a:t>
            </a:r>
          </a:p>
        </p:txBody>
      </p:sp>
      <p:sp>
        <p:nvSpPr>
          <p:cNvPr id="109574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fld id="{A9D4BE59-BA3F-4E54-B7DF-89BEE29A6E3D}" type="slidenum">
              <a:rPr lang="de-CH" altLang="de-DE" sz="1400">
                <a:solidFill>
                  <a:schemeClr val="bg1"/>
                </a:solidFill>
                <a:latin typeface="Arial" pitchFamily="34" charset="0"/>
              </a:rPr>
              <a:pPr/>
              <a:t>100</a:t>
            </a:fld>
            <a:endParaRPr lang="de-CH" altLang="de-DE" sz="140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09575" name="Bild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525" y="609600"/>
            <a:ext cx="4384675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6132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>
            <a:normAutofit/>
          </a:bodyPr>
          <a:lstStyle/>
          <a:p>
            <a:pPr eaLnBrk="1" hangingPunct="1"/>
            <a:r>
              <a:rPr lang="de-CH" sz="3200" dirty="0">
                <a:solidFill>
                  <a:schemeClr val="bg1"/>
                </a:solidFill>
                <a:latin typeface="Arial" charset="0"/>
              </a:rPr>
              <a:t>Fallgeschichte</a:t>
            </a:r>
          </a:p>
        </p:txBody>
      </p:sp>
      <p:sp>
        <p:nvSpPr>
          <p:cNvPr id="6147" name="Rechteck 3"/>
          <p:cNvSpPr>
            <a:spLocks noChangeArrowheads="1"/>
          </p:cNvSpPr>
          <p:nvPr/>
        </p:nvSpPr>
        <p:spPr bwMode="auto">
          <a:xfrm>
            <a:off x="714375" y="1785938"/>
            <a:ext cx="771525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de-CH" sz="2800" dirty="0">
                <a:latin typeface="Arial" charset="0"/>
              </a:rPr>
              <a:t>Allein stehend, seit 12 Jahren verwitwet,</a:t>
            </a:r>
          </a:p>
          <a:p>
            <a:pPr algn="ctr" eaLnBrk="1" hangingPunct="1">
              <a:spcBef>
                <a:spcPct val="50000"/>
              </a:spcBef>
            </a:pPr>
            <a:r>
              <a:rPr lang="de-CH" sz="2800" dirty="0">
                <a:latin typeface="Arial" charset="0"/>
              </a:rPr>
              <a:t>Tochter verheiratet, wohnt 50 km entfernt, 2 Enkelkinder</a:t>
            </a:r>
          </a:p>
          <a:p>
            <a:pPr algn="ctr" eaLnBrk="1" hangingPunct="1">
              <a:spcBef>
                <a:spcPct val="50000"/>
              </a:spcBef>
            </a:pPr>
            <a:r>
              <a:rPr lang="de-CH" sz="2800" dirty="0">
                <a:latin typeface="Arial" charset="0"/>
              </a:rPr>
              <a:t>Sohn wohnt in der Nähe, wenig Kontakt</a:t>
            </a:r>
          </a:p>
          <a:p>
            <a:pPr algn="ctr" eaLnBrk="1" hangingPunct="1">
              <a:spcBef>
                <a:spcPct val="50000"/>
              </a:spcBef>
            </a:pPr>
            <a:r>
              <a:rPr lang="de-CH" sz="2800" dirty="0">
                <a:latin typeface="Arial" charset="0"/>
              </a:rPr>
              <a:t>Möchte Kontrolle solange wie möglich behalten; Spitalexterne Pflegedienst ist involviert, macht Haushalt selbst, saugt sich selbst ab...?</a:t>
            </a:r>
          </a:p>
          <a:p>
            <a:pPr algn="ctr" eaLnBrk="1" hangingPunct="1">
              <a:spcBef>
                <a:spcPct val="50000"/>
              </a:spcBef>
            </a:pPr>
            <a:r>
              <a:rPr lang="de-CH" sz="2800" dirty="0">
                <a:latin typeface="Arial" charset="0"/>
              </a:rPr>
              <a:t>Reist gerne und viel mit dem Zug</a:t>
            </a:r>
          </a:p>
        </p:txBody>
      </p:sp>
    </p:spTree>
    <p:extLst>
      <p:ext uri="{BB962C8B-B14F-4D97-AF65-F5344CB8AC3E}">
        <p14:creationId xmlns:p14="http://schemas.microsoft.com/office/powerpoint/2010/main" val="3364890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>
            <a:normAutofit/>
          </a:bodyPr>
          <a:lstStyle/>
          <a:p>
            <a:pPr eaLnBrk="1" hangingPunct="1"/>
            <a:r>
              <a:rPr lang="de-CH" sz="3200" dirty="0">
                <a:solidFill>
                  <a:schemeClr val="bg1"/>
                </a:solidFill>
                <a:latin typeface="Arial" charset="0"/>
              </a:rPr>
              <a:t>Fallgeschichte</a:t>
            </a:r>
          </a:p>
        </p:txBody>
      </p:sp>
      <p:sp>
        <p:nvSpPr>
          <p:cNvPr id="7171" name="Rechteck 3"/>
          <p:cNvSpPr>
            <a:spLocks noChangeArrowheads="1"/>
          </p:cNvSpPr>
          <p:nvPr/>
        </p:nvSpPr>
        <p:spPr bwMode="auto">
          <a:xfrm>
            <a:off x="714375" y="1785938"/>
            <a:ext cx="771525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de-CH" sz="2800" dirty="0">
                <a:latin typeface="Arial" charset="0"/>
              </a:rPr>
              <a:t>Aktuelles Problem</a:t>
            </a:r>
          </a:p>
          <a:p>
            <a:pPr algn="ctr" eaLnBrk="1" hangingPunct="1">
              <a:spcBef>
                <a:spcPct val="50000"/>
              </a:spcBef>
            </a:pPr>
            <a:r>
              <a:rPr lang="de-CH" sz="2800" dirty="0">
                <a:latin typeface="Arial" charset="0"/>
              </a:rPr>
              <a:t>Bestrahlung im Halsbereich bei Lokalrezidiv</a:t>
            </a:r>
          </a:p>
          <a:p>
            <a:pPr algn="ctr" eaLnBrk="1" hangingPunct="1">
              <a:spcBef>
                <a:spcPct val="50000"/>
              </a:spcBef>
            </a:pPr>
            <a:r>
              <a:rPr lang="de-CH" sz="2800" dirty="0">
                <a:latin typeface="Arial" charset="0"/>
              </a:rPr>
              <a:t>Kommt mit Hypotonie, </a:t>
            </a:r>
            <a:r>
              <a:rPr lang="de-CH" sz="2800" dirty="0" err="1">
                <a:latin typeface="Arial" charset="0"/>
              </a:rPr>
              <a:t>Cyanose</a:t>
            </a:r>
            <a:r>
              <a:rPr lang="de-CH" sz="2800" dirty="0">
                <a:latin typeface="Arial" charset="0"/>
              </a:rPr>
              <a:t>, </a:t>
            </a:r>
            <a:r>
              <a:rPr lang="de-CH" sz="2800" dirty="0" err="1">
                <a:latin typeface="Arial" charset="0"/>
              </a:rPr>
              <a:t>Tachycardie</a:t>
            </a:r>
            <a:r>
              <a:rPr lang="de-CH" sz="2800" dirty="0">
                <a:latin typeface="Arial" charset="0"/>
              </a:rPr>
              <a:t>, vermehrtem Sekret aus </a:t>
            </a:r>
            <a:r>
              <a:rPr lang="de-CH" sz="2800" dirty="0" err="1">
                <a:latin typeface="Arial" charset="0"/>
              </a:rPr>
              <a:t>Tracheostoma</a:t>
            </a:r>
            <a:endParaRPr lang="de-CH" sz="2800" dirty="0"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de-CH" sz="2800" dirty="0"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de-CH" sz="2800" dirty="0">
                <a:latin typeface="Arial" charset="0"/>
              </a:rPr>
              <a:t>Was tun sie nun?</a:t>
            </a:r>
          </a:p>
        </p:txBody>
      </p:sp>
    </p:spTree>
    <p:extLst>
      <p:ext uri="{BB962C8B-B14F-4D97-AF65-F5344CB8AC3E}">
        <p14:creationId xmlns:p14="http://schemas.microsoft.com/office/powerpoint/2010/main" val="1471775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i="1" dirty="0" smtClean="0"/>
              <a:t>Hat Herr K </a:t>
            </a:r>
            <a:r>
              <a:rPr lang="en-GB" b="0" i="1" dirty="0" err="1" smtClean="0"/>
              <a:t>Lebensqualität</a:t>
            </a:r>
            <a:r>
              <a:rPr lang="en-GB" b="0" i="1" dirty="0"/>
              <a:t>?</a:t>
            </a:r>
            <a:r>
              <a:rPr lang="en-GB" b="0" i="1" dirty="0" smtClean="0"/>
              <a:t> </a:t>
            </a:r>
            <a:br>
              <a:rPr lang="en-GB" b="0" i="1" dirty="0" smtClean="0"/>
            </a:br>
            <a:r>
              <a:rPr lang="en-GB" b="0" i="1" dirty="0" err="1" smtClean="0"/>
              <a:t>Ist</a:t>
            </a:r>
            <a:r>
              <a:rPr lang="en-GB" b="0" i="1" dirty="0" smtClean="0"/>
              <a:t> dies </a:t>
            </a:r>
            <a:r>
              <a:rPr lang="en-GB" b="0" i="1" dirty="0" err="1" smtClean="0"/>
              <a:t>Lebensqualität</a:t>
            </a:r>
            <a:r>
              <a:rPr lang="en-GB" b="0" i="1" dirty="0" smtClean="0"/>
              <a:t>?</a:t>
            </a:r>
            <a:endParaRPr lang="en-GB" b="0" i="1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4000" b="1" dirty="0" err="1" smtClean="0"/>
              <a:t>Frage</a:t>
            </a:r>
            <a:r>
              <a:rPr lang="en-GB" sz="4000" b="1" dirty="0" smtClean="0"/>
              <a:t>: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86319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Lebensqualität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955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>
                <a:latin typeface="Times New Roman" charset="0"/>
              </a:rPr>
              <a:t>Lebensqualität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de-CH" dirty="0">
                <a:latin typeface="Times New Roman" charset="0"/>
              </a:rPr>
              <a:t>Was ist Lebensqualität?</a:t>
            </a:r>
          </a:p>
          <a:p>
            <a:pPr lvl="1" eaLnBrk="1" hangingPunct="1"/>
            <a:r>
              <a:rPr lang="de-CH" dirty="0">
                <a:latin typeface="Times New Roman" charset="0"/>
                <a:ea typeface="ヒラギノ角ゴ Pro W3" charset="0"/>
              </a:rPr>
              <a:t>Lebensqualität zu messen ist wie wenn man die Schönheit einer Rose messen möchte </a:t>
            </a:r>
            <a:r>
              <a:rPr lang="de-CH" sz="1600" dirty="0">
                <a:latin typeface="Times New Roman" charset="0"/>
                <a:ea typeface="ヒラギノ角ゴ Pro W3" charset="0"/>
              </a:rPr>
              <a:t>(Higginson</a:t>
            </a:r>
            <a:r>
              <a:rPr lang="de-CH" sz="1600" dirty="0" smtClean="0">
                <a:latin typeface="Times New Roman" charset="0"/>
                <a:ea typeface="ヒラギノ角ゴ Pro W3" charset="0"/>
              </a:rPr>
              <a:t>) </a:t>
            </a:r>
            <a:br>
              <a:rPr lang="de-CH" sz="1600" dirty="0" smtClean="0">
                <a:latin typeface="Times New Roman" charset="0"/>
                <a:ea typeface="ヒラギノ角ゴ Pro W3" charset="0"/>
              </a:rPr>
            </a:br>
            <a:r>
              <a:rPr lang="de-CH" dirty="0" smtClean="0">
                <a:latin typeface="Times New Roman" charset="0"/>
                <a:ea typeface="ヒラギノ角ゴ Pro W3" charset="0"/>
              </a:rPr>
              <a:t>=&gt;</a:t>
            </a:r>
            <a:r>
              <a:rPr lang="de-CH" b="1" dirty="0" smtClean="0">
                <a:latin typeface="Times New Roman" charset="0"/>
                <a:ea typeface="ヒラギノ角ゴ Pro W3" charset="0"/>
              </a:rPr>
              <a:t> nicht messbar</a:t>
            </a:r>
            <a:endParaRPr lang="de-CH" b="1" dirty="0">
              <a:latin typeface="Times New Roman" charset="0"/>
              <a:ea typeface="ヒラギノ角ゴ Pro W3" charset="0"/>
            </a:endParaRPr>
          </a:p>
          <a:p>
            <a:pPr lvl="1" eaLnBrk="1" hangingPunct="1"/>
            <a:r>
              <a:rPr lang="de-CH" dirty="0">
                <a:latin typeface="Times New Roman" charset="0"/>
                <a:ea typeface="ヒラギノ角ゴ Pro W3" charset="0"/>
              </a:rPr>
              <a:t>Sie ist </a:t>
            </a:r>
            <a:r>
              <a:rPr lang="de-CH" dirty="0" smtClean="0">
                <a:latin typeface="Times New Roman" charset="0"/>
                <a:ea typeface="ヒラギノ角ゴ Pro W3" charset="0"/>
              </a:rPr>
              <a:t>individuell =&gt; </a:t>
            </a:r>
            <a:r>
              <a:rPr lang="de-CH" b="1" dirty="0" smtClean="0">
                <a:latin typeface="Times New Roman" charset="0"/>
                <a:ea typeface="ヒラギノ角ゴ Pro W3" charset="0"/>
              </a:rPr>
              <a:t>maximal subjektiv</a:t>
            </a:r>
            <a:endParaRPr lang="de-CH" b="1" dirty="0">
              <a:latin typeface="Times New Roman" charset="0"/>
              <a:ea typeface="ヒラギノ角ゴ Pro W3" charset="0"/>
            </a:endParaRPr>
          </a:p>
          <a:p>
            <a:pPr lvl="1" eaLnBrk="1" hangingPunct="1"/>
            <a:r>
              <a:rPr lang="de-CH" dirty="0">
                <a:latin typeface="Times New Roman" charset="0"/>
                <a:ea typeface="ヒラギノ角ゴ Pro W3" charset="0"/>
              </a:rPr>
              <a:t>Sie ändert sich mit Standpunkt und </a:t>
            </a:r>
            <a:r>
              <a:rPr lang="de-CH" dirty="0" smtClean="0">
                <a:latin typeface="Times New Roman" charset="0"/>
                <a:ea typeface="ヒラギノ角ゴ Pro W3" charset="0"/>
              </a:rPr>
              <a:t>Erfahrung </a:t>
            </a:r>
            <a:br>
              <a:rPr lang="de-CH" dirty="0" smtClean="0">
                <a:latin typeface="Times New Roman" charset="0"/>
                <a:ea typeface="ヒラギノ角ゴ Pro W3" charset="0"/>
              </a:rPr>
            </a:br>
            <a:r>
              <a:rPr lang="de-CH" dirty="0" smtClean="0">
                <a:latin typeface="Times New Roman" charset="0"/>
                <a:ea typeface="ヒラギノ角ゴ Pro W3" charset="0"/>
              </a:rPr>
              <a:t>=&gt; </a:t>
            </a:r>
            <a:r>
              <a:rPr lang="de-CH" b="1" dirty="0" smtClean="0">
                <a:latin typeface="Times New Roman" charset="0"/>
                <a:ea typeface="ヒラギノ角ゴ Pro W3" charset="0"/>
              </a:rPr>
              <a:t>veränderlich, wandlungsfähig</a:t>
            </a:r>
            <a:endParaRPr lang="de-CH" b="1" dirty="0">
              <a:latin typeface="Times New Roman" charset="0"/>
              <a:ea typeface="ヒラギノ角ゴ Pro W3" charset="0"/>
            </a:endParaRPr>
          </a:p>
          <a:p>
            <a:pPr lvl="1" eaLnBrk="1" hangingPunct="1"/>
            <a:r>
              <a:rPr lang="de-CH" dirty="0">
                <a:latin typeface="Times New Roman" charset="0"/>
                <a:ea typeface="ヒラギノ角ゴ Pro W3" charset="0"/>
              </a:rPr>
              <a:t>Einzelteile zusammen machen noch nicht das Ganze aus</a:t>
            </a:r>
          </a:p>
        </p:txBody>
      </p:sp>
    </p:spTree>
    <p:extLst>
      <p:ext uri="{BB962C8B-B14F-4D97-AF65-F5344CB8AC3E}">
        <p14:creationId xmlns:p14="http://schemas.microsoft.com/office/powerpoint/2010/main" val="17961568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dirty="0" smtClean="0">
                <a:latin typeface="Times New Roman" charset="0"/>
              </a:rPr>
              <a:t>Lebensqualität ist...</a:t>
            </a:r>
            <a:endParaRPr lang="de-CH" dirty="0">
              <a:latin typeface="Times New Roman" charset="0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de-CH" dirty="0" smtClean="0">
                <a:latin typeface="Times New Roman" charset="0"/>
              </a:rPr>
              <a:t>...</a:t>
            </a:r>
            <a:r>
              <a:rPr lang="de-CH" dirty="0" smtClean="0">
                <a:latin typeface="Times New Roman" charset="0"/>
              </a:rPr>
              <a:t>die </a:t>
            </a:r>
            <a:r>
              <a:rPr lang="de-CH" dirty="0">
                <a:latin typeface="Times New Roman" charset="0"/>
              </a:rPr>
              <a:t>Differenz zwischen den Erwartungen und </a:t>
            </a:r>
            <a:r>
              <a:rPr lang="de-CH" dirty="0" smtClean="0">
                <a:latin typeface="Times New Roman" charset="0"/>
              </a:rPr>
              <a:t>den </a:t>
            </a:r>
            <a:r>
              <a:rPr lang="de-CH" dirty="0">
                <a:latin typeface="Times New Roman" charset="0"/>
              </a:rPr>
              <a:t>Möglichkeiten (Behinderungen/</a:t>
            </a:r>
            <a:r>
              <a:rPr lang="de-CH" dirty="0" smtClean="0">
                <a:latin typeface="Times New Roman" charset="0"/>
              </a:rPr>
              <a:t>Ressourcen</a:t>
            </a:r>
            <a:r>
              <a:rPr lang="de-CH" dirty="0">
                <a:latin typeface="Times New Roman" charset="0"/>
              </a:rPr>
              <a:t>)</a:t>
            </a:r>
          </a:p>
          <a:p>
            <a:pPr lvl="1" eaLnBrk="1" hangingPunct="1"/>
            <a:r>
              <a:rPr lang="de-CH" dirty="0">
                <a:latin typeface="Times New Roman" charset="0"/>
                <a:ea typeface="ヒラギノ角ゴ Pro W3" charset="0"/>
              </a:rPr>
              <a:t>s</a:t>
            </a:r>
            <a:r>
              <a:rPr lang="de-CH" dirty="0" smtClean="0">
                <a:latin typeface="Times New Roman" charset="0"/>
                <a:ea typeface="ヒラギノ角ゴ Pro W3" charset="0"/>
              </a:rPr>
              <a:t>omit </a:t>
            </a:r>
            <a:r>
              <a:rPr lang="de-CH" dirty="0">
                <a:latin typeface="Times New Roman" charset="0"/>
                <a:ea typeface="ヒラギノ角ゴ Pro W3" charset="0"/>
              </a:rPr>
              <a:t>kann die Lebensqualität geändert werden durch Veränderungen der Erwartungen oder Veränderungen der Möglichkeiten</a:t>
            </a:r>
          </a:p>
        </p:txBody>
      </p:sp>
    </p:spTree>
    <p:extLst>
      <p:ext uri="{BB962C8B-B14F-4D97-AF65-F5344CB8AC3E}">
        <p14:creationId xmlns:p14="http://schemas.microsoft.com/office/powerpoint/2010/main" val="2924911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>
                <a:latin typeface="Times New Roman" charset="0"/>
              </a:rPr>
              <a:t>Calman Gap</a:t>
            </a:r>
          </a:p>
        </p:txBody>
      </p:sp>
      <p:sp>
        <p:nvSpPr>
          <p:cNvPr id="16386" name="Line 3"/>
          <p:cNvSpPr>
            <a:spLocks noChangeShapeType="1"/>
          </p:cNvSpPr>
          <p:nvPr/>
        </p:nvSpPr>
        <p:spPr bwMode="auto">
          <a:xfrm>
            <a:off x="1066800" y="1828800"/>
            <a:ext cx="0" cy="441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87" name="Line 4"/>
          <p:cNvSpPr>
            <a:spLocks noChangeShapeType="1"/>
          </p:cNvSpPr>
          <p:nvPr/>
        </p:nvSpPr>
        <p:spPr bwMode="auto">
          <a:xfrm>
            <a:off x="1066800" y="6248400"/>
            <a:ext cx="678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7832725" y="5984875"/>
            <a:ext cx="85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de-DE"/>
              <a:t>Zeit</a:t>
            </a:r>
          </a:p>
        </p:txBody>
      </p:sp>
      <p:sp>
        <p:nvSpPr>
          <p:cNvPr id="16389" name="Freeform 7"/>
          <p:cNvSpPr>
            <a:spLocks/>
          </p:cNvSpPr>
          <p:nvPr/>
        </p:nvSpPr>
        <p:spPr bwMode="auto">
          <a:xfrm>
            <a:off x="1447800" y="2336800"/>
            <a:ext cx="6210300" cy="2197100"/>
          </a:xfrm>
          <a:custGeom>
            <a:avLst/>
            <a:gdLst>
              <a:gd name="T0" fmla="*/ 0 w 3912"/>
              <a:gd name="T1" fmla="*/ 40322500 h 1384"/>
              <a:gd name="T2" fmla="*/ 2147483647 w 3912"/>
              <a:gd name="T3" fmla="*/ 40322500 h 1384"/>
              <a:gd name="T4" fmla="*/ 2147483647 w 3912"/>
              <a:gd name="T5" fmla="*/ 282257500 h 1384"/>
              <a:gd name="T6" fmla="*/ 2147483647 w 3912"/>
              <a:gd name="T7" fmla="*/ 403225000 h 1384"/>
              <a:gd name="T8" fmla="*/ 2147483647 w 3912"/>
              <a:gd name="T9" fmla="*/ 1491932500 h 1384"/>
              <a:gd name="T10" fmla="*/ 2147483647 w 3912"/>
              <a:gd name="T11" fmla="*/ 2147483647 h 1384"/>
              <a:gd name="T12" fmla="*/ 2147483647 w 3912"/>
              <a:gd name="T13" fmla="*/ 2147483647 h 13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912"/>
              <a:gd name="T22" fmla="*/ 0 h 1384"/>
              <a:gd name="T23" fmla="*/ 3912 w 3912"/>
              <a:gd name="T24" fmla="*/ 1384 h 138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912" h="1384">
                <a:moveTo>
                  <a:pt x="0" y="16"/>
                </a:moveTo>
                <a:cubicBezTo>
                  <a:pt x="456" y="8"/>
                  <a:pt x="912" y="0"/>
                  <a:pt x="1248" y="16"/>
                </a:cubicBezTo>
                <a:cubicBezTo>
                  <a:pt x="1584" y="32"/>
                  <a:pt x="1864" y="88"/>
                  <a:pt x="2016" y="112"/>
                </a:cubicBezTo>
                <a:cubicBezTo>
                  <a:pt x="2168" y="136"/>
                  <a:pt x="1976" y="80"/>
                  <a:pt x="2160" y="160"/>
                </a:cubicBezTo>
                <a:cubicBezTo>
                  <a:pt x="2344" y="240"/>
                  <a:pt x="2848" y="408"/>
                  <a:pt x="3120" y="592"/>
                </a:cubicBezTo>
                <a:cubicBezTo>
                  <a:pt x="3392" y="776"/>
                  <a:pt x="3672" y="1144"/>
                  <a:pt x="3792" y="1264"/>
                </a:cubicBezTo>
                <a:cubicBezTo>
                  <a:pt x="3912" y="1384"/>
                  <a:pt x="3832" y="1304"/>
                  <a:pt x="3840" y="1312"/>
                </a:cubicBezTo>
              </a:path>
            </a:pathLst>
          </a:custGeom>
          <a:solidFill>
            <a:schemeClr val="bg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6384925" y="2860675"/>
            <a:ext cx="2454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de-DE">
                <a:solidFill>
                  <a:schemeClr val="accent1"/>
                </a:solidFill>
              </a:rPr>
              <a:t>Erwartungen</a:t>
            </a:r>
          </a:p>
        </p:txBody>
      </p:sp>
      <p:sp>
        <p:nvSpPr>
          <p:cNvPr id="16391" name="Freeform 9"/>
          <p:cNvSpPr>
            <a:spLocks/>
          </p:cNvSpPr>
          <p:nvPr/>
        </p:nvSpPr>
        <p:spPr bwMode="auto">
          <a:xfrm>
            <a:off x="1524000" y="2222500"/>
            <a:ext cx="6400800" cy="2374900"/>
          </a:xfrm>
          <a:custGeom>
            <a:avLst/>
            <a:gdLst>
              <a:gd name="T0" fmla="*/ 0 w 4032"/>
              <a:gd name="T1" fmla="*/ 947578750 h 1496"/>
              <a:gd name="T2" fmla="*/ 2147483647 w 4032"/>
              <a:gd name="T3" fmla="*/ 947578750 h 1496"/>
              <a:gd name="T4" fmla="*/ 2147483647 w 4032"/>
              <a:gd name="T5" fmla="*/ 100806250 h 1496"/>
              <a:gd name="T6" fmla="*/ 2147483647 w 4032"/>
              <a:gd name="T7" fmla="*/ 1552416250 h 1496"/>
              <a:gd name="T8" fmla="*/ 2147483647 w 4032"/>
              <a:gd name="T9" fmla="*/ 2147483647 h 1496"/>
              <a:gd name="T10" fmla="*/ 2147483647 w 4032"/>
              <a:gd name="T11" fmla="*/ 2147483647 h 1496"/>
              <a:gd name="T12" fmla="*/ 2147483647 w 4032"/>
              <a:gd name="T13" fmla="*/ 2147483647 h 149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032"/>
              <a:gd name="T22" fmla="*/ 0 h 1496"/>
              <a:gd name="T23" fmla="*/ 4032 w 4032"/>
              <a:gd name="T24" fmla="*/ 1496 h 149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032" h="1496">
                <a:moveTo>
                  <a:pt x="0" y="376"/>
                </a:moveTo>
                <a:cubicBezTo>
                  <a:pt x="380" y="404"/>
                  <a:pt x="760" y="432"/>
                  <a:pt x="1008" y="376"/>
                </a:cubicBezTo>
                <a:cubicBezTo>
                  <a:pt x="1256" y="320"/>
                  <a:pt x="1296" y="0"/>
                  <a:pt x="1488" y="40"/>
                </a:cubicBezTo>
                <a:cubicBezTo>
                  <a:pt x="1680" y="80"/>
                  <a:pt x="1976" y="392"/>
                  <a:pt x="2160" y="616"/>
                </a:cubicBezTo>
                <a:cubicBezTo>
                  <a:pt x="2344" y="840"/>
                  <a:pt x="2464" y="1272"/>
                  <a:pt x="2592" y="1384"/>
                </a:cubicBezTo>
                <a:cubicBezTo>
                  <a:pt x="2720" y="1496"/>
                  <a:pt x="2688" y="1368"/>
                  <a:pt x="2928" y="1288"/>
                </a:cubicBezTo>
                <a:cubicBezTo>
                  <a:pt x="3168" y="1208"/>
                  <a:pt x="3848" y="968"/>
                  <a:pt x="4032" y="904"/>
                </a:cubicBezTo>
              </a:path>
            </a:pathLst>
          </a:cu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92" name="Text Box 10"/>
          <p:cNvSpPr txBox="1">
            <a:spLocks noChangeArrowheads="1"/>
          </p:cNvSpPr>
          <p:nvPr/>
        </p:nvSpPr>
        <p:spPr bwMode="auto">
          <a:xfrm>
            <a:off x="6934200" y="33528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de-DE">
                <a:solidFill>
                  <a:schemeClr val="accent2"/>
                </a:solidFill>
              </a:rPr>
              <a:t>Möglichkeiten</a:t>
            </a:r>
            <a:endParaRPr lang="de-DE"/>
          </a:p>
        </p:txBody>
      </p:sp>
      <p:sp>
        <p:nvSpPr>
          <p:cNvPr id="16393" name="Text Box 11"/>
          <p:cNvSpPr txBox="1">
            <a:spLocks noChangeArrowheads="1"/>
          </p:cNvSpPr>
          <p:nvPr/>
        </p:nvSpPr>
        <p:spPr bwMode="auto">
          <a:xfrm>
            <a:off x="1889125" y="4419600"/>
            <a:ext cx="59229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de-DE"/>
              <a:t>Lebensqualität =</a:t>
            </a:r>
          </a:p>
          <a:p>
            <a:pPr eaLnBrk="1" hangingPunct="1"/>
            <a:r>
              <a:rPr lang="de-DE"/>
              <a:t>Differenz von Möglichkeiten und Erwartungen</a:t>
            </a:r>
          </a:p>
        </p:txBody>
      </p:sp>
    </p:spTree>
    <p:extLst>
      <p:ext uri="{BB962C8B-B14F-4D97-AF65-F5344CB8AC3E}">
        <p14:creationId xmlns:p14="http://schemas.microsoft.com/office/powerpoint/2010/main" val="2694970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Mögliche</a:t>
            </a:r>
            <a:r>
              <a:rPr lang="en-GB" dirty="0" smtClean="0"/>
              <a:t> </a:t>
            </a:r>
            <a:r>
              <a:rPr lang="en-GB" dirty="0" err="1" smtClean="0"/>
              <a:t>Komponenten</a:t>
            </a:r>
            <a:r>
              <a:rPr lang="en-GB" dirty="0" smtClean="0"/>
              <a:t> der LQ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Symptome</a:t>
            </a:r>
            <a:r>
              <a:rPr lang="en-GB" dirty="0" smtClean="0"/>
              <a:t>: </a:t>
            </a:r>
            <a:r>
              <a:rPr lang="en-GB" dirty="0" err="1" smtClean="0"/>
              <a:t>körperlich</a:t>
            </a:r>
            <a:r>
              <a:rPr lang="en-GB" dirty="0" smtClean="0"/>
              <a:t>, </a:t>
            </a:r>
            <a:r>
              <a:rPr lang="en-GB" dirty="0" err="1" smtClean="0"/>
              <a:t>psychisch</a:t>
            </a:r>
            <a:r>
              <a:rPr lang="en-GB" dirty="0" smtClean="0"/>
              <a:t>, </a:t>
            </a:r>
            <a:r>
              <a:rPr lang="en-GB" dirty="0" err="1" smtClean="0"/>
              <a:t>sozial</a:t>
            </a:r>
            <a:endParaRPr lang="en-GB" dirty="0" smtClean="0"/>
          </a:p>
          <a:p>
            <a:r>
              <a:rPr lang="en-GB" dirty="0" err="1" smtClean="0"/>
              <a:t>Lebenssinn</a:t>
            </a:r>
            <a:endParaRPr lang="en-GB" dirty="0" smtClean="0"/>
          </a:p>
          <a:p>
            <a:r>
              <a:rPr lang="en-GB" dirty="0" err="1" smtClean="0"/>
              <a:t>Lebensziel</a:t>
            </a:r>
            <a:r>
              <a:rPr lang="en-GB" dirty="0" smtClean="0"/>
              <a:t>: </a:t>
            </a:r>
            <a:r>
              <a:rPr lang="en-GB" dirty="0" err="1" smtClean="0"/>
              <a:t>Wozu</a:t>
            </a:r>
            <a:endParaRPr lang="en-GB" dirty="0" smtClean="0"/>
          </a:p>
          <a:p>
            <a:r>
              <a:rPr lang="en-GB" dirty="0" err="1" smtClean="0"/>
              <a:t>Transzendenz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92965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PATIENTENZENTRIERTHEIT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70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Definition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85641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Über</a:t>
            </a:r>
            <a:r>
              <a:rPr lang="en-GB" dirty="0" smtClean="0"/>
              <a:t> das </a:t>
            </a:r>
            <a:r>
              <a:rPr lang="en-GB" dirty="0" err="1" smtClean="0"/>
              <a:t>Sein</a:t>
            </a:r>
            <a:r>
              <a:rPr lang="en-GB" dirty="0" smtClean="0"/>
              <a:t> und das </a:t>
            </a:r>
            <a:r>
              <a:rPr lang="en-GB" dirty="0" err="1" smtClean="0"/>
              <a:t>Wesen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000" dirty="0" smtClean="0"/>
              <a:t>von </a:t>
            </a:r>
            <a:r>
              <a:rPr lang="en-GB" sz="2000" dirty="0" err="1" smtClean="0"/>
              <a:t>Aquin</a:t>
            </a:r>
            <a:r>
              <a:rPr lang="en-GB" sz="2000" dirty="0" smtClean="0"/>
              <a:t> 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“</a:t>
            </a:r>
            <a:r>
              <a:rPr lang="en-GB" dirty="0" err="1" smtClean="0"/>
              <a:t>Evolutiv</a:t>
            </a:r>
            <a:r>
              <a:rPr lang="en-GB" dirty="0" smtClean="0"/>
              <a:t> </a:t>
            </a:r>
            <a:r>
              <a:rPr lang="en-GB" dirty="0" err="1" smtClean="0"/>
              <a:t>betrachtet</a:t>
            </a:r>
            <a:r>
              <a:rPr lang="en-GB" dirty="0" smtClean="0"/>
              <a:t> </a:t>
            </a:r>
            <a:r>
              <a:rPr lang="en-GB" dirty="0" err="1" smtClean="0"/>
              <a:t>ist</a:t>
            </a:r>
            <a:r>
              <a:rPr lang="en-GB" dirty="0" smtClean="0"/>
              <a:t> die </a:t>
            </a:r>
            <a:r>
              <a:rPr lang="en-GB" dirty="0" err="1" smtClean="0"/>
              <a:t>Entstehung</a:t>
            </a:r>
            <a:r>
              <a:rPr lang="en-GB" dirty="0" smtClean="0"/>
              <a:t> </a:t>
            </a:r>
            <a:r>
              <a:rPr lang="en-GB" dirty="0" err="1" smtClean="0"/>
              <a:t>menschlichen</a:t>
            </a:r>
            <a:r>
              <a:rPr lang="en-GB" dirty="0" smtClean="0"/>
              <a:t> </a:t>
            </a:r>
            <a:r>
              <a:rPr lang="en-GB" dirty="0" err="1" smtClean="0"/>
              <a:t>Ich-Bewusstseins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die </a:t>
            </a:r>
            <a:r>
              <a:rPr lang="en-GB" dirty="0" err="1" smtClean="0"/>
              <a:t>Verleiblichung</a:t>
            </a:r>
            <a:r>
              <a:rPr lang="en-GB" dirty="0" smtClean="0"/>
              <a:t> </a:t>
            </a:r>
            <a:r>
              <a:rPr lang="en-GB" dirty="0" err="1" smtClean="0"/>
              <a:t>bedingt</a:t>
            </a:r>
            <a:r>
              <a:rPr lang="en-GB" dirty="0" smtClean="0"/>
              <a:t>. Der </a:t>
            </a:r>
            <a:r>
              <a:rPr lang="en-GB" dirty="0" err="1" smtClean="0"/>
              <a:t>Leib</a:t>
            </a:r>
            <a:r>
              <a:rPr lang="en-GB" dirty="0" smtClean="0"/>
              <a:t> </a:t>
            </a:r>
            <a:r>
              <a:rPr lang="en-GB" dirty="0" err="1" smtClean="0"/>
              <a:t>als</a:t>
            </a:r>
            <a:r>
              <a:rPr lang="en-GB" dirty="0" smtClean="0"/>
              <a:t> “principium </a:t>
            </a:r>
            <a:r>
              <a:rPr lang="en-GB" dirty="0" err="1" smtClean="0"/>
              <a:t>individuationis</a:t>
            </a:r>
            <a:r>
              <a:rPr lang="en-GB" dirty="0" smtClean="0"/>
              <a:t>” </a:t>
            </a:r>
            <a:r>
              <a:rPr lang="en-GB" dirty="0" err="1" smtClean="0"/>
              <a:t>ermöglicht</a:t>
            </a:r>
            <a:r>
              <a:rPr lang="en-GB" dirty="0" smtClean="0"/>
              <a:t> </a:t>
            </a:r>
            <a:r>
              <a:rPr lang="en-GB" dirty="0" err="1" smtClean="0"/>
              <a:t>erst</a:t>
            </a:r>
            <a:r>
              <a:rPr lang="en-GB" dirty="0" smtClean="0"/>
              <a:t> das </a:t>
            </a:r>
            <a:r>
              <a:rPr lang="en-GB" dirty="0" smtClean="0"/>
              <a:t>Individual-</a:t>
            </a:r>
            <a:r>
              <a:rPr lang="en-GB" dirty="0" err="1"/>
              <a:t>B</a:t>
            </a:r>
            <a:r>
              <a:rPr lang="en-GB" dirty="0" err="1" smtClean="0"/>
              <a:t>ewusstsein</a:t>
            </a:r>
            <a:r>
              <a:rPr lang="en-GB" dirty="0" smtClean="0"/>
              <a:t> </a:t>
            </a:r>
            <a:r>
              <a:rPr lang="en-GB" dirty="0" smtClean="0"/>
              <a:t>des Menschen </a:t>
            </a:r>
            <a:r>
              <a:rPr lang="en-GB" dirty="0" err="1" smtClean="0"/>
              <a:t>als</a:t>
            </a:r>
            <a:r>
              <a:rPr lang="en-GB" dirty="0" smtClean="0"/>
              <a:t> </a:t>
            </a:r>
            <a:r>
              <a:rPr lang="en-GB" dirty="0" err="1" smtClean="0"/>
              <a:t>ein</a:t>
            </a:r>
            <a:r>
              <a:rPr lang="en-GB" dirty="0" smtClean="0"/>
              <a:t> </a:t>
            </a:r>
            <a:r>
              <a:rPr lang="en-GB" dirty="0" err="1" smtClean="0"/>
              <a:t>seelisch-geistigen</a:t>
            </a:r>
            <a:r>
              <a:rPr lang="en-GB" dirty="0" smtClean="0"/>
              <a:t> </a:t>
            </a:r>
            <a:r>
              <a:rPr lang="en-GB" dirty="0" err="1" smtClean="0"/>
              <a:t>Wesens</a:t>
            </a:r>
            <a:r>
              <a:rPr lang="en-GB" dirty="0" smtClean="0"/>
              <a:t>. Die </a:t>
            </a:r>
            <a:r>
              <a:rPr lang="en-GB" dirty="0" err="1" smtClean="0"/>
              <a:t>Erscheinung</a:t>
            </a:r>
            <a:r>
              <a:rPr lang="en-GB" dirty="0" smtClean="0"/>
              <a:t> des </a:t>
            </a:r>
            <a:r>
              <a:rPr lang="en-GB" dirty="0" err="1" smtClean="0"/>
              <a:t>Denkens</a:t>
            </a:r>
            <a:r>
              <a:rPr lang="en-GB" dirty="0" smtClean="0"/>
              <a:t> </a:t>
            </a:r>
            <a:r>
              <a:rPr lang="en-GB" dirty="0" err="1" smtClean="0"/>
              <a:t>als</a:t>
            </a:r>
            <a:r>
              <a:rPr lang="en-GB" dirty="0" smtClean="0"/>
              <a:t> </a:t>
            </a:r>
            <a:r>
              <a:rPr lang="en-GB" dirty="0" err="1" smtClean="0"/>
              <a:t>individuelles</a:t>
            </a:r>
            <a:r>
              <a:rPr lang="en-GB" dirty="0" smtClean="0"/>
              <a:t> </a:t>
            </a:r>
            <a:r>
              <a:rPr lang="en-GB" dirty="0" err="1" smtClean="0"/>
              <a:t>menschliches</a:t>
            </a:r>
            <a:r>
              <a:rPr lang="en-GB" dirty="0" smtClean="0"/>
              <a:t> </a:t>
            </a:r>
            <a:r>
              <a:rPr lang="en-GB" dirty="0" err="1" smtClean="0"/>
              <a:t>Bewusstseins</a:t>
            </a:r>
            <a:r>
              <a:rPr lang="en-GB" dirty="0" smtClean="0"/>
              <a:t>- </a:t>
            </a:r>
            <a:r>
              <a:rPr lang="en-GB" dirty="0" err="1" smtClean="0"/>
              <a:t>Qualiät</a:t>
            </a:r>
            <a:r>
              <a:rPr lang="en-GB" dirty="0" smtClean="0"/>
              <a:t> </a:t>
            </a:r>
            <a:r>
              <a:rPr lang="en-GB" dirty="0" err="1" smtClean="0"/>
              <a:t>ist</a:t>
            </a:r>
            <a:r>
              <a:rPr lang="en-GB" dirty="0" smtClean="0"/>
              <a:t> </a:t>
            </a:r>
            <a:r>
              <a:rPr lang="en-GB" dirty="0" err="1" smtClean="0"/>
              <a:t>zunächst</a:t>
            </a:r>
            <a:r>
              <a:rPr lang="en-GB" dirty="0" smtClean="0"/>
              <a:t> an </a:t>
            </a:r>
            <a:r>
              <a:rPr lang="en-GB" dirty="0" err="1" smtClean="0"/>
              <a:t>bestimmt</a:t>
            </a:r>
            <a:r>
              <a:rPr lang="en-GB" dirty="0" smtClean="0"/>
              <a:t> </a:t>
            </a:r>
            <a:r>
              <a:rPr lang="en-GB" dirty="0" err="1" smtClean="0"/>
              <a:t>leibliche</a:t>
            </a:r>
            <a:r>
              <a:rPr lang="en-GB" dirty="0" smtClean="0"/>
              <a:t> </a:t>
            </a:r>
            <a:r>
              <a:rPr lang="en-GB" dirty="0" err="1" smtClean="0"/>
              <a:t>Voraussetzungen</a:t>
            </a:r>
            <a:r>
              <a:rPr lang="en-GB" dirty="0" smtClean="0"/>
              <a:t> </a:t>
            </a:r>
            <a:r>
              <a:rPr lang="en-GB" dirty="0" err="1" smtClean="0"/>
              <a:t>gebunden</a:t>
            </a:r>
            <a:r>
              <a:rPr lang="en-GB" dirty="0" smtClean="0"/>
              <a:t>.”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65082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Der Mensch ist...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de-CH" altLang="de-DE" dirty="0"/>
              <a:t>	Der Mensch ist </a:t>
            </a:r>
            <a:r>
              <a:rPr lang="de-CH" altLang="de-DE" b="1" dirty="0"/>
              <a:t>Individualnatur</a:t>
            </a:r>
            <a:r>
              <a:rPr lang="de-CH" altLang="de-DE" dirty="0"/>
              <a:t> als auch </a:t>
            </a:r>
            <a:r>
              <a:rPr lang="de-CH" altLang="de-DE" b="1" dirty="0"/>
              <a:t>Sozialnatur</a:t>
            </a:r>
            <a:r>
              <a:rPr lang="de-CH" altLang="de-DE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de-CH" altLang="de-DE" dirty="0"/>
              <a:t> </a:t>
            </a:r>
            <a:br>
              <a:rPr lang="de-CH" altLang="de-DE" dirty="0"/>
            </a:br>
            <a:r>
              <a:rPr lang="de-CH" altLang="de-DE" dirty="0"/>
              <a:t>Als Einzelwesen ist der Mensch </a:t>
            </a:r>
            <a:r>
              <a:rPr lang="de-CH" altLang="de-DE" b="1" dirty="0"/>
              <a:t>unwiederholbar, einmalig </a:t>
            </a:r>
            <a:r>
              <a:rPr lang="de-CH" altLang="de-DE" dirty="0"/>
              <a:t>(hat Selbstwert) und ist schützenswert.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de-CH" altLang="de-DE" dirty="0"/>
              <a:t> </a:t>
            </a:r>
            <a:br>
              <a:rPr lang="de-CH" altLang="de-DE" dirty="0"/>
            </a:br>
            <a:r>
              <a:rPr lang="de-CH" altLang="de-DE" dirty="0"/>
              <a:t>Als Sozialwesen ist der Mensch </a:t>
            </a:r>
            <a:r>
              <a:rPr lang="de-CH" altLang="de-DE" b="1" dirty="0"/>
              <a:t>ergänzungsbedürftig und ergänzungsfähig</a:t>
            </a:r>
            <a:r>
              <a:rPr lang="de-CH" altLang="de-DE" dirty="0"/>
              <a:t>. 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6267940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Familie / Angehörige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390579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>
                <a:latin typeface="Tahoma" charset="0"/>
                <a:ea typeface="ヒラギノ角ゴ Pro W3" charset="0"/>
                <a:cs typeface="ヒラギノ角ゴ Pro W3" charset="0"/>
              </a:rPr>
              <a:t>Wer sind Angehörige?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CH" sz="3600">
                <a:latin typeface="Calibri" charset="0"/>
                <a:ea typeface="ヒラギノ角ゴ Pro W3" charset="0"/>
                <a:cs typeface="ヒラギノ角ゴ Pro W3" charset="0"/>
              </a:rPr>
              <a:t>Proxies: </a:t>
            </a:r>
            <a:r>
              <a:rPr lang="de-CH">
                <a:latin typeface="Calibri" charset="0"/>
                <a:ea typeface="ヒラギノ角ゴ Pro W3" charset="0"/>
                <a:cs typeface="ヒラギノ角ゴ Pro W3" charset="0"/>
              </a:rPr>
              <a:t>im englischen Sprachgebrauch</a:t>
            </a:r>
            <a:endParaRPr lang="de-CH" i="1">
              <a:latin typeface="Calibri" charset="0"/>
              <a:ea typeface="ヒラギノ角ゴ Pro W3" charset="0"/>
              <a:cs typeface="ヒラギノ角ゴ Pro W3" charset="0"/>
            </a:endParaRPr>
          </a:p>
          <a:p>
            <a:pPr eaLnBrk="1" hangingPunct="1">
              <a:buFont typeface="Arial" charset="0"/>
              <a:buNone/>
            </a:pPr>
            <a:r>
              <a:rPr lang="de-CH">
                <a:latin typeface="Calibri" charset="0"/>
                <a:ea typeface="ヒラギノ角ゴ Pro W3" charset="0"/>
                <a:cs typeface="ヒラギノ角ゴ Pro W3" charset="0"/>
              </a:rPr>
              <a:t>Im Sinne des neuen Familienverständnisses sind Angehörige alle Menschen</a:t>
            </a:r>
            <a:r>
              <a:rPr lang="de-CH" sz="3600">
                <a:latin typeface="Calibri" charset="0"/>
                <a:ea typeface="ヒラギノ角ゴ Pro W3" charset="0"/>
                <a:cs typeface="ヒラギノ角ゴ Pro W3" charset="0"/>
              </a:rPr>
              <a:t>, </a:t>
            </a:r>
          </a:p>
          <a:p>
            <a:pPr lvl="1" eaLnBrk="1" hangingPunct="1"/>
            <a:r>
              <a:rPr lang="de-CH">
                <a:latin typeface="Calibri" charset="0"/>
                <a:ea typeface="ヒラギノ角ゴ Pro W3" charset="0"/>
              </a:rPr>
              <a:t>die sich einem Patienten nahe fühlen</a:t>
            </a:r>
          </a:p>
          <a:p>
            <a:pPr lvl="1" eaLnBrk="1" hangingPunct="1"/>
            <a:r>
              <a:rPr lang="de-CH">
                <a:latin typeface="Calibri" charset="0"/>
                <a:ea typeface="ヒラギノ角ゴ Pro W3" charset="0"/>
              </a:rPr>
              <a:t>die eine bedeutende oder entscheidende Rolle oder Funktion im Leben des Patienten ausüben</a:t>
            </a:r>
          </a:p>
          <a:p>
            <a:pPr lvl="1" eaLnBrk="1" hangingPunct="1"/>
            <a:r>
              <a:rPr lang="de-CH">
                <a:latin typeface="Calibri" charset="0"/>
                <a:ea typeface="ヒラギノ角ゴ Pro W3" charset="0"/>
              </a:rPr>
              <a:t>wichtige Bezugspersonen</a:t>
            </a:r>
          </a:p>
          <a:p>
            <a:pPr lvl="1" eaLnBrk="1" hangingPunct="1">
              <a:buFont typeface="Arial" charset="0"/>
              <a:buNone/>
            </a:pPr>
            <a:r>
              <a:rPr lang="de-CH" i="1">
                <a:latin typeface="Calibri" charset="0"/>
                <a:ea typeface="ヒラギノ角ゴ Pro W3" charset="0"/>
              </a:rPr>
              <a:t>Unterscheide juristische und soziale Form</a:t>
            </a:r>
          </a:p>
        </p:txBody>
      </p:sp>
    </p:spTree>
    <p:extLst>
      <p:ext uri="{BB962C8B-B14F-4D97-AF65-F5344CB8AC3E}">
        <p14:creationId xmlns:p14="http://schemas.microsoft.com/office/powerpoint/2010/main" val="12788942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>
                <a:latin typeface="Calibri" charset="0"/>
                <a:ea typeface="ヒラギノ角ゴ Pro W3" charset="0"/>
                <a:cs typeface="ヒラギノ角ゴ Pro W3" charset="0"/>
              </a:rPr>
              <a:t>Prozesse bei Angehörigen</a:t>
            </a:r>
            <a:br>
              <a:rPr lang="de-DE">
                <a:latin typeface="Calibri" charset="0"/>
                <a:ea typeface="ヒラギノ角ゴ Pro W3" charset="0"/>
                <a:cs typeface="ヒラギノ角ゴ Pro W3" charset="0"/>
              </a:rPr>
            </a:br>
            <a:r>
              <a:rPr lang="de-DE" sz="2000">
                <a:latin typeface="Calibri" charset="0"/>
                <a:ea typeface="ヒラギノ角ゴ Pro W3" charset="0"/>
                <a:cs typeface="ヒラギノ角ゴ Pro W3" charset="0"/>
              </a:rPr>
              <a:t>Schnepp 2002</a:t>
            </a:r>
            <a:endParaRPr lang="de-DE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22530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de-DE" b="1" dirty="0" smtClean="0">
                <a:latin typeface="Calibri" charset="0"/>
                <a:ea typeface="ヒラギノ角ゴ Pro W3" charset="0"/>
                <a:cs typeface="ヒラギノ角ゴ Pro W3" charset="0"/>
              </a:rPr>
              <a:t>Die Angehörigen „leiden“ / gehen mit, nämlich:</a:t>
            </a:r>
          </a:p>
          <a:p>
            <a:pPr eaLnBrk="1" hangingPunct="1"/>
            <a:r>
              <a:rPr lang="de-DE" dirty="0" smtClean="0">
                <a:latin typeface="Calibri" charset="0"/>
                <a:ea typeface="ヒラギノ角ゴ Pro W3" charset="0"/>
                <a:cs typeface="ヒラギノ角ゴ Pro W3" charset="0"/>
              </a:rPr>
              <a:t>Prozess </a:t>
            </a:r>
            <a:r>
              <a:rPr lang="de-DE" dirty="0">
                <a:latin typeface="Calibri" charset="0"/>
                <a:ea typeface="ヒラギノ角ゴ Pro W3" charset="0"/>
                <a:cs typeface="ヒラギノ角ゴ Pro W3" charset="0"/>
              </a:rPr>
              <a:t>des Daseins</a:t>
            </a:r>
          </a:p>
          <a:p>
            <a:pPr eaLnBrk="1" hangingPunct="1"/>
            <a:r>
              <a:rPr lang="de-DE" dirty="0" smtClean="0">
                <a:latin typeface="Calibri" charset="0"/>
                <a:ea typeface="ヒラギノ角ゴ Pro W3" charset="0"/>
                <a:cs typeface="ヒラギノ角ゴ Pro W3" charset="0"/>
              </a:rPr>
              <a:t>intensive </a:t>
            </a:r>
            <a:r>
              <a:rPr lang="de-DE" dirty="0">
                <a:latin typeface="Calibri" charset="0"/>
                <a:ea typeface="ヒラギノ角ゴ Pro W3" charset="0"/>
                <a:cs typeface="ヒラギノ角ゴ Pro W3" charset="0"/>
              </a:rPr>
              <a:t>gedankliche Auseinandersetzung</a:t>
            </a:r>
          </a:p>
          <a:p>
            <a:pPr eaLnBrk="1" hangingPunct="1"/>
            <a:r>
              <a:rPr lang="de-DE" dirty="0" smtClean="0">
                <a:latin typeface="Calibri" charset="0"/>
                <a:ea typeface="ヒラギノ角ゴ Pro W3" charset="0"/>
                <a:cs typeface="ヒラギノ角ゴ Pro W3" charset="0"/>
              </a:rPr>
              <a:t>schwindende </a:t>
            </a:r>
            <a:r>
              <a:rPr lang="de-DE" dirty="0">
                <a:latin typeface="Calibri" charset="0"/>
                <a:ea typeface="ヒラギノ角ゴ Pro W3" charset="0"/>
                <a:cs typeface="ヒラギノ角ゴ Pro W3" charset="0"/>
              </a:rPr>
              <a:t>Hoffnung</a:t>
            </a:r>
          </a:p>
          <a:p>
            <a:pPr eaLnBrk="1" hangingPunct="1"/>
            <a:r>
              <a:rPr lang="de-DE" dirty="0">
                <a:latin typeface="Calibri" charset="0"/>
                <a:ea typeface="ヒラギノ角ゴ Pro W3" charset="0"/>
                <a:cs typeface="ヒラギノ角ゴ Pro W3" charset="0"/>
              </a:rPr>
              <a:t>Niedergeschlagenheit</a:t>
            </a:r>
          </a:p>
          <a:p>
            <a:pPr eaLnBrk="1" hangingPunct="1"/>
            <a:r>
              <a:rPr lang="de-DE" dirty="0">
                <a:latin typeface="Calibri" charset="0"/>
                <a:ea typeface="ヒラギノ角ゴ Pro W3" charset="0"/>
                <a:cs typeface="ヒラギノ角ゴ Pro W3" charset="0"/>
              </a:rPr>
              <a:t>Akzeptanz</a:t>
            </a:r>
          </a:p>
          <a:p>
            <a:pPr eaLnBrk="1" hangingPunct="1"/>
            <a:r>
              <a:rPr lang="de-DE" dirty="0">
                <a:latin typeface="Calibri" charset="0"/>
                <a:ea typeface="ヒラギノ角ゴ Pro W3" charset="0"/>
                <a:cs typeface="ヒラギノ角ゴ Pro W3" charset="0"/>
              </a:rPr>
              <a:t>Distanz</a:t>
            </a:r>
          </a:p>
        </p:txBody>
      </p:sp>
    </p:spTree>
    <p:extLst>
      <p:ext uri="{BB962C8B-B14F-4D97-AF65-F5344CB8AC3E}">
        <p14:creationId xmlns:p14="http://schemas.microsoft.com/office/powerpoint/2010/main" val="24791987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>
                <a:latin typeface="Calibri" charset="0"/>
                <a:ea typeface="ヒラギノ角ゴ Pro W3" charset="0"/>
                <a:cs typeface="ヒラギノ角ゴ Pro W3" charset="0"/>
              </a:rPr>
              <a:t>Angehörige leiden unter…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CH">
                <a:latin typeface="Calibri" charset="0"/>
                <a:ea typeface="ヒラギノ角ゴ Pro W3" charset="0"/>
                <a:cs typeface="ヒラギノ角ゴ Pro W3" charset="0"/>
              </a:rPr>
              <a:t>...dem drohendem Verlust</a:t>
            </a:r>
          </a:p>
          <a:p>
            <a:pPr eaLnBrk="1" hangingPunct="1">
              <a:buFont typeface="Arial" charset="0"/>
              <a:buNone/>
            </a:pPr>
            <a:r>
              <a:rPr lang="de-CH">
                <a:latin typeface="Calibri" charset="0"/>
                <a:ea typeface="ヒラギノ角ゴ Pro W3" charset="0"/>
                <a:cs typeface="ヒラギノ角ゴ Pro W3" charset="0"/>
              </a:rPr>
              <a:t>...Schuldgefühlen</a:t>
            </a:r>
          </a:p>
          <a:p>
            <a:pPr eaLnBrk="1" hangingPunct="1">
              <a:buFont typeface="Arial" charset="0"/>
              <a:buNone/>
            </a:pPr>
            <a:r>
              <a:rPr lang="de-CH">
                <a:latin typeface="Calibri" charset="0"/>
                <a:ea typeface="ヒラギノ角ゴ Pro W3" charset="0"/>
                <a:cs typeface="ヒラギノ角ゴ Pro W3" charset="0"/>
              </a:rPr>
              <a:t>...der Angst, etwas zu versäumen</a:t>
            </a:r>
          </a:p>
          <a:p>
            <a:pPr eaLnBrk="1" hangingPunct="1">
              <a:buFont typeface="Arial" charset="0"/>
              <a:buNone/>
            </a:pPr>
            <a:r>
              <a:rPr lang="de-CH">
                <a:latin typeface="Calibri" charset="0"/>
                <a:ea typeface="ヒラギノ角ゴ Pro W3" charset="0"/>
                <a:cs typeface="ヒラギノ角ゴ Pro W3" charset="0"/>
              </a:rPr>
              <a:t>...dem Gefühl, nicht zu genügen</a:t>
            </a:r>
          </a:p>
          <a:p>
            <a:pPr eaLnBrk="1" hangingPunct="1">
              <a:buFont typeface="Arial" charset="0"/>
              <a:buNone/>
            </a:pPr>
            <a:r>
              <a:rPr lang="de-CH">
                <a:latin typeface="Calibri" charset="0"/>
                <a:ea typeface="ヒラギノ角ゴ Pro W3" charset="0"/>
                <a:cs typeface="ヒラギノ角ゴ Pro W3" charset="0"/>
              </a:rPr>
              <a:t>...dem Nicht – Wahrhaben – Wollen</a:t>
            </a:r>
          </a:p>
          <a:p>
            <a:pPr eaLnBrk="1" hangingPunct="1">
              <a:buFont typeface="Arial" charset="0"/>
              <a:buNone/>
            </a:pPr>
            <a:r>
              <a:rPr lang="de-CH">
                <a:latin typeface="Calibri" charset="0"/>
                <a:ea typeface="ヒラギノ角ゴ Pro W3" charset="0"/>
                <a:cs typeface="ヒラギノ角ゴ Pro W3" charset="0"/>
              </a:rPr>
              <a:t>...dem Mit – Fühlen und Mit – Leiden</a:t>
            </a:r>
          </a:p>
          <a:p>
            <a:pPr eaLnBrk="1" hangingPunct="1">
              <a:buFont typeface="Arial" charset="0"/>
              <a:buNone/>
            </a:pPr>
            <a:r>
              <a:rPr lang="de-CH">
                <a:latin typeface="Calibri" charset="0"/>
                <a:ea typeface="ヒラギノ角ゴ Pro W3" charset="0"/>
                <a:cs typeface="ヒラギノ角ゴ Pro W3" charset="0"/>
              </a:rPr>
              <a:t>...dem Zwiespalt des Loslassens</a:t>
            </a:r>
          </a:p>
        </p:txBody>
      </p:sp>
    </p:spTree>
    <p:extLst>
      <p:ext uri="{BB962C8B-B14F-4D97-AF65-F5344CB8AC3E}">
        <p14:creationId xmlns:p14="http://schemas.microsoft.com/office/powerpoint/2010/main" val="24686381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>
                <a:latin typeface="Calibri" charset="0"/>
                <a:ea typeface="ヒラギノ角ゴ Pro W3" charset="0"/>
                <a:cs typeface="ヒラギノ角ゴ Pro W3" charset="0"/>
              </a:rPr>
              <a:t>Angehörige sind belastet als...</a:t>
            </a:r>
            <a:endParaRPr lang="de-DE" dirty="0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20482" name="Inhaltsplatzhalt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de-DE" sz="2400" dirty="0">
                <a:latin typeface="Calibri" charset="0"/>
                <a:ea typeface="ヒラギノ角ゴ Pro W3" charset="0"/>
                <a:cs typeface="ヒラギノ角ゴ Pro W3" charset="0"/>
              </a:rPr>
              <a:t>Mit-Betroffene</a:t>
            </a:r>
          </a:p>
          <a:p>
            <a:pPr lvl="1" eaLnBrk="1" hangingPunct="1"/>
            <a:r>
              <a:rPr lang="de-DE" sz="2000" dirty="0">
                <a:latin typeface="Calibri" charset="0"/>
                <a:ea typeface="ヒラギノ角ゴ Pro W3" charset="0"/>
              </a:rPr>
              <a:t>Körperliche und emotionale Erschöpfung</a:t>
            </a:r>
          </a:p>
          <a:p>
            <a:pPr lvl="1" eaLnBrk="1" hangingPunct="1"/>
            <a:r>
              <a:rPr lang="de-DE" sz="2000" dirty="0">
                <a:latin typeface="Calibri" charset="0"/>
                <a:ea typeface="ヒラギノ角ゴ Pro W3" charset="0"/>
              </a:rPr>
              <a:t>Soziale Isolation</a:t>
            </a:r>
          </a:p>
          <a:p>
            <a:pPr lvl="1" eaLnBrk="1" hangingPunct="1"/>
            <a:r>
              <a:rPr lang="de-DE" sz="2000" dirty="0">
                <a:latin typeface="Calibri" charset="0"/>
                <a:ea typeface="ヒラギノ角ゴ Pro W3" charset="0"/>
              </a:rPr>
              <a:t>Existentielle Krise</a:t>
            </a:r>
          </a:p>
          <a:p>
            <a:pPr eaLnBrk="1" hangingPunct="1"/>
            <a:r>
              <a:rPr lang="de-DE" sz="2400" dirty="0">
                <a:latin typeface="Calibri" charset="0"/>
                <a:ea typeface="ヒラギノ角ゴ Pro W3" charset="0"/>
                <a:cs typeface="ヒラギノ角ゴ Pro W3" charset="0"/>
              </a:rPr>
              <a:t>Mit-Betreuende:</a:t>
            </a:r>
          </a:p>
          <a:p>
            <a:pPr lvl="1" eaLnBrk="1" hangingPunct="1"/>
            <a:r>
              <a:rPr lang="de-DE" sz="2000" dirty="0">
                <a:latin typeface="Calibri" charset="0"/>
                <a:ea typeface="ヒラギノ角ゴ Pro W3" charset="0"/>
              </a:rPr>
              <a:t>Übernehmen von zusätzlichen Aufgaben und Rollen</a:t>
            </a:r>
          </a:p>
          <a:p>
            <a:pPr eaLnBrk="1" hangingPunct="1"/>
            <a:r>
              <a:rPr lang="de-DE" sz="2400" dirty="0" err="1">
                <a:latin typeface="Calibri" charset="0"/>
                <a:ea typeface="ヒラギノ角ゴ Pro W3" charset="0"/>
                <a:cs typeface="ヒラギノ角ゴ Pro W3" charset="0"/>
              </a:rPr>
              <a:t>Aussenstehende</a:t>
            </a:r>
            <a:r>
              <a:rPr lang="de-DE" sz="2400" dirty="0">
                <a:latin typeface="Calibri" charset="0"/>
                <a:ea typeface="ヒラギノ角ゴ Pro W3" charset="0"/>
                <a:cs typeface="ヒラギノ角ゴ Pro W3" charset="0"/>
              </a:rPr>
              <a:t>:</a:t>
            </a:r>
          </a:p>
          <a:p>
            <a:pPr lvl="1" eaLnBrk="1" hangingPunct="1"/>
            <a:r>
              <a:rPr lang="de-DE" sz="2000" dirty="0">
                <a:latin typeface="Calibri" charset="0"/>
                <a:ea typeface="ヒラギノ角ゴ Pro W3" charset="0"/>
              </a:rPr>
              <a:t>Unsicherheit bezüglich Zukunftsgestaltung</a:t>
            </a:r>
          </a:p>
          <a:p>
            <a:pPr lvl="1" eaLnBrk="1" hangingPunct="1"/>
            <a:r>
              <a:rPr lang="de-DE" sz="2000" dirty="0">
                <a:latin typeface="Calibri" charset="0"/>
                <a:ea typeface="ヒラギノ角ゴ Pro W3" charset="0"/>
              </a:rPr>
              <a:t>Informationsdefizit</a:t>
            </a:r>
          </a:p>
          <a:p>
            <a:pPr eaLnBrk="1" hangingPunct="1"/>
            <a:r>
              <a:rPr lang="de-DE" sz="2400" dirty="0">
                <a:latin typeface="Calibri" charset="0"/>
                <a:ea typeface="ヒラギノ角ゴ Pro W3" charset="0"/>
                <a:cs typeface="ヒラギノ角ゴ Pro W3" charset="0"/>
              </a:rPr>
              <a:t>Zusätzliche Belastungen</a:t>
            </a:r>
          </a:p>
          <a:p>
            <a:pPr lvl="1" eaLnBrk="1" hangingPunct="1"/>
            <a:r>
              <a:rPr lang="de-DE" sz="2000" dirty="0">
                <a:latin typeface="Calibri" charset="0"/>
                <a:ea typeface="ヒラギノ角ゴ Pro W3" charset="0"/>
              </a:rPr>
              <a:t>Ratschläge</a:t>
            </a:r>
          </a:p>
          <a:p>
            <a:pPr lvl="1" eaLnBrk="1" hangingPunct="1"/>
            <a:r>
              <a:rPr lang="de-DE" sz="2000" dirty="0">
                <a:latin typeface="Calibri" charset="0"/>
                <a:ea typeface="ヒラギノ角ゴ Pro W3" charset="0"/>
              </a:rPr>
              <a:t>Stellvertretende Entscheide</a:t>
            </a:r>
          </a:p>
          <a:p>
            <a:pPr lvl="1" eaLnBrk="1" hangingPunct="1"/>
            <a:r>
              <a:rPr lang="de-DE" sz="2000" dirty="0">
                <a:latin typeface="Calibri" charset="0"/>
                <a:ea typeface="ヒラギノ角ゴ Pro W3" charset="0"/>
              </a:rPr>
              <a:t>Uneinigkeit in der Familie</a:t>
            </a:r>
          </a:p>
          <a:p>
            <a:pPr eaLnBrk="1" hangingPunct="1"/>
            <a:endParaRPr lang="de-DE" dirty="0">
              <a:latin typeface="Calibri" charset="0"/>
              <a:ea typeface="ヒラギノ角ゴ Pro W3" charset="0"/>
              <a:cs typeface="ヒラギノ角ゴ Pro W3" charset="0"/>
            </a:endParaRPr>
          </a:p>
          <a:p>
            <a:pPr eaLnBrk="1" hangingPunct="1"/>
            <a:endParaRPr lang="de-DE" dirty="0">
              <a:latin typeface="Calibri" charset="0"/>
              <a:ea typeface="ヒラギノ角ゴ Pro W3" charset="0"/>
              <a:cs typeface="ヒラギノ角ゴ Pro W3" charset="0"/>
            </a:endParaRPr>
          </a:p>
          <a:p>
            <a:pPr eaLnBrk="1" hangingPunct="1"/>
            <a:endParaRPr lang="de-DE" dirty="0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6811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de-DE">
                <a:latin typeface="Calibri" charset="0"/>
                <a:ea typeface="ヒラギノ角ゴ Pro W3" charset="0"/>
                <a:cs typeface="ヒラギノ角ゴ Pro W3" charset="0"/>
              </a:rPr>
              <a:t>Interventionen auf verschiedenen Ebenen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2228710"/>
              </p:ext>
            </p:extLst>
          </p:nvPr>
        </p:nvGraphicFramePr>
        <p:xfrm>
          <a:off x="259641" y="1566333"/>
          <a:ext cx="8715026" cy="5078675"/>
        </p:xfrm>
        <a:graphic>
          <a:graphicData uri="http://schemas.openxmlformats.org/drawingml/2006/table">
            <a:tbl>
              <a:tblPr/>
              <a:tblGrid>
                <a:gridCol w="2795278"/>
                <a:gridCol w="2844367"/>
                <a:gridCol w="3075381"/>
              </a:tblGrid>
              <a:tr h="43844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Kognitive Ebenen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Emotionale Ebene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Verhaltensebene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64023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Anerkennen und bestätigen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0"/>
                        <a:cs typeface="ヒラギノ角ゴ Pro W3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Vermitteln von Informationen,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Anregungen,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andere 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Sichtweisen </a:t>
                      </a: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anbieten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0"/>
                        <a:cs typeface="ヒラギノ角ゴ Pro W3" charset="0"/>
                      </a:endParaRPr>
                    </a:p>
                    <a:p>
                      <a:pPr marL="285750" marR="0" lvl="0" indent="-2857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"/>
                        <a:tabLst/>
                      </a:pPr>
                      <a:r>
                        <a:rPr kumimoji="0" 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Verstehbarkeit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None/>
                        <a:tabLst/>
                      </a:pPr>
                      <a:endParaRPr kumimoji="0" 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Einfühlungsvermögen /Empathie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0"/>
                        <a:cs typeface="ヒラギノ角ゴ Pro W3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Emotionale Unterstützung,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Anerkennung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0"/>
                        <a:cs typeface="ヒラギノ角ゴ Pro W3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Zum Erzählen der Krankengeschichte </a:t>
                      </a: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ermuntern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0"/>
                        <a:cs typeface="ヒラギノ角ゴ Pro W3" charset="0"/>
                      </a:endParaRPr>
                    </a:p>
                    <a:p>
                      <a:pPr marL="285750" marR="0" lvl="0" indent="-2857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"/>
                        <a:tabLst/>
                        <a:defRPr/>
                      </a:pPr>
                      <a:r>
                        <a:rPr kumimoji="0" 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Bedeutsamkeit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0"/>
                        <a:cs typeface="ヒラギノ角ゴ Pro W3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Nutzen der bestehenden familiären Supportsysteme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Familie ermuntern sich an der Pflege zu </a:t>
                      </a: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beteiligen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0"/>
                        <a:cs typeface="ヒラギノ角ゴ Pro W3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Einschalten weiterer Dienste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0"/>
                        <a:cs typeface="ヒラギノ角ゴ Pro W3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0"/>
                        <a:cs typeface="ヒラギノ角ゴ Pro W3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Zu Ruhepausen </a:t>
                      </a: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anhalten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0"/>
                        <a:cs typeface="ヒラギノ角ゴ Pro W3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dirty="0" smtClean="0">
                          <a:latin typeface="Calibri" charset="0"/>
                          <a:ea typeface="ヒラギノ角ゴ Pro W3" charset="0"/>
                          <a:cs typeface="Arial" charset="0"/>
                        </a:rPr>
                        <a:t>Distanz: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dirty="0" smtClean="0">
                          <a:latin typeface="Calibri" charset="0"/>
                          <a:ea typeface="ヒラギノ角ゴ Pro W3" charset="0"/>
                          <a:cs typeface="Arial" charset="0"/>
                        </a:rPr>
                        <a:t>Berücksichtigung systemischer Gesetzmässigkeiten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800" dirty="0" smtClean="0">
                        <a:latin typeface="Calibri" charset="0"/>
                        <a:ea typeface="ヒラギノ角ゴ Pro W3" charset="0"/>
                        <a:cs typeface="Arial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Anerkennung von Grenzen und Möglichkeiten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None/>
                        <a:tabLst/>
                      </a:pPr>
                      <a:endParaRPr kumimoji="0" 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ヒラギノ角ゴ Pro W3" charset="0"/>
                        <a:cs typeface="ヒラギノ角ゴ Pro W3" charset="0"/>
                      </a:endParaRPr>
                    </a:p>
                    <a:p>
                      <a:pPr marL="285750" marR="0" lvl="0" indent="-2857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"/>
                        <a:tabLst/>
                      </a:pPr>
                      <a:r>
                        <a:rPr kumimoji="0" 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ヒラギノ角ゴ Pro W3" charset="0"/>
                          <a:cs typeface="ヒラギノ角ゴ Pro W3" charset="0"/>
                        </a:rPr>
                        <a:t>Machbarkeit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76889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LEbensbedrohung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73627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de-CH" altLang="de-DE" smtClean="0"/>
              <a:t>Das Lebensende:</a:t>
            </a:r>
            <a:br>
              <a:rPr lang="de-CH" altLang="de-DE" smtClean="0"/>
            </a:br>
            <a:r>
              <a:rPr lang="de-CH" altLang="de-DE" sz="3200" smtClean="0"/>
              <a:t>vor was fürchtet sich der Patient?</a:t>
            </a:r>
            <a:endParaRPr lang="de-CH" altLang="de-DE" smtClean="0"/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CH" altLang="de-DE" sz="2800" smtClean="0"/>
              <a:t>Dem anderen eine Last zu sein</a:t>
            </a:r>
          </a:p>
          <a:p>
            <a:pPr eaLnBrk="1" hangingPunct="1">
              <a:lnSpc>
                <a:spcPct val="90000"/>
              </a:lnSpc>
            </a:pPr>
            <a:r>
              <a:rPr lang="de-CH" altLang="de-DE" sz="2800" smtClean="0"/>
              <a:t>Einsam zu sein</a:t>
            </a:r>
          </a:p>
          <a:p>
            <a:pPr eaLnBrk="1" hangingPunct="1">
              <a:lnSpc>
                <a:spcPct val="90000"/>
              </a:lnSpc>
            </a:pPr>
            <a:r>
              <a:rPr lang="de-CH" altLang="de-DE" sz="2800" smtClean="0"/>
              <a:t>Schmerzen und andere belastende Symptome zu haben</a:t>
            </a:r>
          </a:p>
          <a:p>
            <a:pPr eaLnBrk="1" hangingPunct="1">
              <a:lnSpc>
                <a:spcPct val="90000"/>
              </a:lnSpc>
            </a:pPr>
            <a:r>
              <a:rPr lang="de-CH" altLang="de-DE" sz="2800" smtClean="0"/>
              <a:t>Ausgeliefert zu sein</a:t>
            </a:r>
          </a:p>
          <a:p>
            <a:pPr eaLnBrk="1" hangingPunct="1">
              <a:lnSpc>
                <a:spcPct val="90000"/>
              </a:lnSpc>
            </a:pPr>
            <a:r>
              <a:rPr lang="de-CH" altLang="de-DE" sz="2800" smtClean="0"/>
              <a:t>Nichts mehr zu sagen zu haben</a:t>
            </a:r>
          </a:p>
          <a:p>
            <a:pPr eaLnBrk="1" hangingPunct="1">
              <a:lnSpc>
                <a:spcPct val="90000"/>
              </a:lnSpc>
            </a:pPr>
            <a:r>
              <a:rPr lang="de-CH" altLang="de-DE" sz="2800" smtClean="0"/>
              <a:t>Für die Medizin nicht mehr interessant zu sein</a:t>
            </a:r>
          </a:p>
          <a:p>
            <a:pPr eaLnBrk="1" hangingPunct="1">
              <a:lnSpc>
                <a:spcPct val="90000"/>
              </a:lnSpc>
            </a:pPr>
            <a:r>
              <a:rPr lang="de-CH" altLang="de-DE" sz="2800" smtClean="0"/>
              <a:t>Sich nicht mehr bewusst zu verabschieden zu können</a:t>
            </a:r>
          </a:p>
        </p:txBody>
      </p:sp>
    </p:spTree>
    <p:extLst>
      <p:ext uri="{BB962C8B-B14F-4D97-AF65-F5344CB8AC3E}">
        <p14:creationId xmlns:p14="http://schemas.microsoft.com/office/powerpoint/2010/main" val="2188541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de-DE" smtClean="0">
                <a:solidFill>
                  <a:schemeClr val="tx1"/>
                </a:solidFill>
              </a:rPr>
              <a:t>Definition</a:t>
            </a:r>
            <a:endParaRPr lang="de-CH" altLang="de-DE" sz="3600" smtClean="0">
              <a:solidFill>
                <a:schemeClr val="bg2"/>
              </a:solidFill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762000" y="2133600"/>
            <a:ext cx="7848600" cy="3754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GB" altLang="en-GB" sz="2800">
                <a:solidFill>
                  <a:schemeClr val="bg1"/>
                </a:solidFill>
                <a:cs typeface="Times New Roman" pitchFamily="18" charset="0"/>
              </a:rPr>
              <a:t>“</a:t>
            </a:r>
            <a:r>
              <a:rPr lang="en-GB" altLang="ja-JP" sz="2800">
                <a:cs typeface="Times New Roman" pitchFamily="18" charset="0"/>
              </a:rPr>
              <a:t>Palliative Care is an approach that improves the </a:t>
            </a:r>
            <a:r>
              <a:rPr lang="en-GB" altLang="ja-JP" sz="2800" b="1">
                <a:cs typeface="Times New Roman" pitchFamily="18" charset="0"/>
              </a:rPr>
              <a:t>quality of life </a:t>
            </a:r>
            <a:r>
              <a:rPr lang="en-GB" altLang="ja-JP" sz="2800">
                <a:cs typeface="Times New Roman" pitchFamily="18" charset="0"/>
              </a:rPr>
              <a:t>of </a:t>
            </a:r>
            <a:r>
              <a:rPr lang="en-GB" altLang="ja-JP" sz="2800" b="1">
                <a:cs typeface="Times New Roman" pitchFamily="18" charset="0"/>
              </a:rPr>
              <a:t>patients</a:t>
            </a:r>
            <a:r>
              <a:rPr lang="en-GB" altLang="ja-JP" sz="2800">
                <a:cs typeface="Times New Roman" pitchFamily="18" charset="0"/>
              </a:rPr>
              <a:t> and their </a:t>
            </a:r>
            <a:r>
              <a:rPr lang="en-GB" altLang="ja-JP" sz="2800" b="1">
                <a:cs typeface="Times New Roman" pitchFamily="18" charset="0"/>
              </a:rPr>
              <a:t>families</a:t>
            </a:r>
            <a:r>
              <a:rPr lang="en-GB" altLang="ja-JP" sz="2800">
                <a:cs typeface="Times New Roman" pitchFamily="18" charset="0"/>
              </a:rPr>
              <a:t> facing the problem associated with </a:t>
            </a:r>
            <a:r>
              <a:rPr lang="en-GB" altLang="ja-JP" sz="2800" b="1">
                <a:cs typeface="Times New Roman" pitchFamily="18" charset="0"/>
              </a:rPr>
              <a:t>life­threatening illness</a:t>
            </a:r>
            <a:r>
              <a:rPr lang="en-GB" altLang="ja-JP" sz="2800">
                <a:cs typeface="Times New Roman" pitchFamily="18" charset="0"/>
              </a:rPr>
              <a:t>, through the </a:t>
            </a:r>
            <a:r>
              <a:rPr lang="en-GB" altLang="ja-JP" sz="2800" b="1">
                <a:cs typeface="Times New Roman" pitchFamily="18" charset="0"/>
              </a:rPr>
              <a:t>prevention</a:t>
            </a:r>
            <a:r>
              <a:rPr lang="en-GB" altLang="ja-JP" sz="2800">
                <a:cs typeface="Times New Roman" pitchFamily="18" charset="0"/>
              </a:rPr>
              <a:t> and </a:t>
            </a:r>
            <a:r>
              <a:rPr lang="en-GB" altLang="ja-JP" sz="2800" b="1">
                <a:cs typeface="Times New Roman" pitchFamily="18" charset="0"/>
              </a:rPr>
              <a:t>relief of suffering </a:t>
            </a:r>
            <a:r>
              <a:rPr lang="en-GB" altLang="ja-JP" sz="2800">
                <a:cs typeface="Times New Roman" pitchFamily="18" charset="0"/>
              </a:rPr>
              <a:t>by means of early identification and impeccable assessment and treatment of pain and other problems, </a:t>
            </a:r>
            <a:r>
              <a:rPr lang="en-GB" altLang="ja-JP" sz="2800" b="1">
                <a:cs typeface="Times New Roman" pitchFamily="18" charset="0"/>
              </a:rPr>
              <a:t>physical, psycho - social and spiritual</a:t>
            </a:r>
            <a:r>
              <a:rPr lang="en-GB" altLang="ja-JP" sz="2800">
                <a:cs typeface="Times New Roman" pitchFamily="18" charset="0"/>
              </a:rPr>
              <a:t>.</a:t>
            </a:r>
            <a:r>
              <a:rPr lang="en-GB" altLang="en-GB" sz="2800">
                <a:cs typeface="Times New Roman" pitchFamily="18" charset="0"/>
              </a:rPr>
              <a:t>”</a:t>
            </a:r>
            <a:r>
              <a:rPr lang="en-GB" altLang="ja-JP" sz="2800">
                <a:cs typeface="Times New Roman" pitchFamily="18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de-CH" altLang="de-DE" sz="2800" i="1"/>
              <a:t>WHO 2002</a:t>
            </a:r>
          </a:p>
        </p:txBody>
      </p:sp>
    </p:spTree>
    <p:extLst>
      <p:ext uri="{BB962C8B-B14F-4D97-AF65-F5344CB8AC3E}">
        <p14:creationId xmlns:p14="http://schemas.microsoft.com/office/powerpoint/2010/main" val="36325599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Lebensbedrohung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 smtClean="0"/>
              <a:t>Eine</a:t>
            </a:r>
            <a:r>
              <a:rPr lang="en-GB" dirty="0" smtClean="0"/>
              <a:t> </a:t>
            </a:r>
            <a:r>
              <a:rPr lang="en-GB" dirty="0" err="1" smtClean="0"/>
              <a:t>wesentliche</a:t>
            </a:r>
            <a:r>
              <a:rPr lang="en-GB" dirty="0" smtClean="0"/>
              <a:t> </a:t>
            </a:r>
            <a:r>
              <a:rPr lang="en-GB" dirty="0" err="1" smtClean="0"/>
              <a:t>Richtungs-Änderung</a:t>
            </a:r>
            <a:r>
              <a:rPr lang="en-GB" dirty="0" smtClean="0"/>
              <a:t> in der </a:t>
            </a:r>
            <a:r>
              <a:rPr lang="en-GB" dirty="0" err="1" smtClean="0"/>
              <a:t>Biographie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1446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Leiden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4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Leiden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CG Jung war </a:t>
            </a:r>
            <a:r>
              <a:rPr lang="de-DE" dirty="0"/>
              <a:t>überzeugt, dass jede Einseitigkeit und jede Stagnation entwicklungshemmend ist und zu Leiden führen kann und dass Reifungsprozesse psychische Probleme auflösen können.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489818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Leiden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„Leiden ist Einschränkung des Daseins, Teilvernichtung; hinter allem Leiden steht der Tod.“ </a:t>
            </a:r>
            <a:r>
              <a:rPr lang="de-DE" dirty="0" smtClean="0"/>
              <a:t>(Karl Jaspers 1936</a:t>
            </a:r>
            <a:r>
              <a:rPr lang="de-DE" dirty="0"/>
              <a:t>)</a:t>
            </a: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986862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Leiden ist....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 smtClean="0"/>
              <a:t>...subjektiv</a:t>
            </a:r>
          </a:p>
          <a:p>
            <a:pPr marL="0" indent="0">
              <a:buNone/>
            </a:pPr>
            <a:r>
              <a:rPr lang="de-CH" dirty="0" smtClean="0"/>
              <a:t>...keine fixe Grösse, sondern wandelbar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895370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Bio-psycho-sozio-spirituelle Dimensionen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19951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90600"/>
          </a:xfrm>
        </p:spPr>
        <p:txBody>
          <a:bodyPr/>
          <a:lstStyle/>
          <a:p>
            <a:pPr eaLnBrk="1" hangingPunct="1"/>
            <a:r>
              <a:rPr lang="de-CH" altLang="de-DE" smtClean="0">
                <a:solidFill>
                  <a:schemeClr val="tx1"/>
                </a:solidFill>
              </a:rPr>
              <a:t>kurativ oder palliativ, oder....?</a:t>
            </a:r>
            <a:endParaRPr lang="de-CH" altLang="de-DE" sz="2800" b="1" smtClean="0">
              <a:solidFill>
                <a:schemeClr val="tx1"/>
              </a:solidFill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09600" y="1676400"/>
            <a:ext cx="8077200" cy="245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CH" sz="2800" dirty="0">
                <a:latin typeface="+mn-lt"/>
                <a:ea typeface="+mn-ea"/>
              </a:rPr>
              <a:t>Warum ist das so schwierig zu definieren ?</a:t>
            </a:r>
          </a:p>
          <a:p>
            <a:pPr>
              <a:spcBef>
                <a:spcPct val="50000"/>
              </a:spcBef>
              <a:defRPr/>
            </a:pPr>
            <a:r>
              <a:rPr lang="de-CH" sz="2800" dirty="0">
                <a:latin typeface="+mn-lt"/>
                <a:ea typeface="+mn-ea"/>
              </a:rPr>
              <a:t>2 Medizinmodelle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de-CH" sz="2800" dirty="0">
                <a:latin typeface="+mn-lt"/>
                <a:ea typeface="+mn-ea"/>
              </a:rPr>
              <a:t> das bio- mechanische und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de-CH" sz="2800" dirty="0">
                <a:latin typeface="+mn-lt"/>
                <a:ea typeface="+mn-ea"/>
              </a:rPr>
              <a:t> das bio-psycho-soziale Medizinmodell</a:t>
            </a: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533400" y="4572000"/>
            <a:ext cx="8229600" cy="159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800"/>
              <a:t>Warum ist das wichtig ?</a:t>
            </a:r>
          </a:p>
          <a:p>
            <a:pPr eaLnBrk="1" hangingPunct="1">
              <a:spcBef>
                <a:spcPct val="50000"/>
              </a:spcBef>
            </a:pPr>
            <a:r>
              <a:rPr lang="de-CH" altLang="de-DE" sz="2800"/>
              <a:t>Weil Ziele in der Palliative Care nicht nur für den körperlichen Bereich (Bio-) wichtig sind.</a:t>
            </a:r>
          </a:p>
        </p:txBody>
      </p:sp>
    </p:spTree>
    <p:extLst>
      <p:ext uri="{BB962C8B-B14F-4D97-AF65-F5344CB8AC3E}">
        <p14:creationId xmlns:p14="http://schemas.microsoft.com/office/powerpoint/2010/main" val="2922259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de-DE" smtClean="0">
                <a:ea typeface="ヒラギノ角ゴ Pro W3" charset="-128"/>
              </a:rPr>
              <a:t>Bio = körperliche Dimension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CH" altLang="de-DE" smtClean="0">
                <a:ea typeface="ヒラギノ角ゴ Pro W3" charset="-128"/>
              </a:rPr>
              <a:t>Ernährung, Hydratation</a:t>
            </a:r>
          </a:p>
          <a:p>
            <a:pPr eaLnBrk="1" hangingPunct="1"/>
            <a:r>
              <a:rPr lang="de-CH" altLang="de-DE" smtClean="0">
                <a:ea typeface="ヒラギノ角ゴ Pro W3" charset="-128"/>
              </a:rPr>
              <a:t>Schutz, zuhause</a:t>
            </a:r>
          </a:p>
          <a:p>
            <a:pPr eaLnBrk="1" hangingPunct="1"/>
            <a:r>
              <a:rPr lang="de-CH" altLang="de-DE" smtClean="0">
                <a:ea typeface="ヒラギノ角ゴ Pro W3" charset="-128"/>
              </a:rPr>
              <a:t>Symptomfreiheit</a:t>
            </a:r>
          </a:p>
          <a:p>
            <a:pPr lvl="1" eaLnBrk="1" hangingPunct="1"/>
            <a:r>
              <a:rPr lang="de-CH" altLang="de-DE" smtClean="0">
                <a:ea typeface="ヒラギノ角ゴ Pro W3" charset="-128"/>
              </a:rPr>
              <a:t>Schmerz, Uebelkeit, Erbrechen......</a:t>
            </a:r>
          </a:p>
          <a:p>
            <a:pPr eaLnBrk="1" hangingPunct="1"/>
            <a:r>
              <a:rPr lang="de-CH" altLang="de-DE" smtClean="0">
                <a:ea typeface="ヒラギノ角ゴ Pro W3" charset="-128"/>
              </a:rPr>
              <a:t>Zeichen</a:t>
            </a:r>
          </a:p>
          <a:p>
            <a:pPr eaLnBrk="1" hangingPunct="1"/>
            <a:endParaRPr lang="de-CH" altLang="de-DE" smtClean="0">
              <a:ea typeface="ヒラギノ角ゴ Pro W3" charset="-128"/>
            </a:endParaRPr>
          </a:p>
          <a:p>
            <a:pPr eaLnBrk="1" hangingPunct="1">
              <a:buFontTx/>
              <a:buNone/>
            </a:pPr>
            <a:r>
              <a:rPr lang="de-CH" altLang="de-DE" smtClean="0">
                <a:ea typeface="ヒラギノ角ゴ Pro W3" charset="-128"/>
              </a:rPr>
              <a:t>diese Stufe muss zuerst angegangen werden</a:t>
            </a:r>
          </a:p>
        </p:txBody>
      </p:sp>
    </p:spTree>
    <p:extLst>
      <p:ext uri="{BB962C8B-B14F-4D97-AF65-F5344CB8AC3E}">
        <p14:creationId xmlns:p14="http://schemas.microsoft.com/office/powerpoint/2010/main" val="30521835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de-DE" smtClean="0">
                <a:ea typeface="ヒラギノ角ゴ Pro W3" charset="-128"/>
              </a:rPr>
              <a:t>Psychologische Dimension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CH" altLang="de-DE" smtClean="0">
                <a:ea typeface="ヒラギノ角ゴ Pro W3" charset="-128"/>
              </a:rPr>
              <a:t>Sicherheit</a:t>
            </a:r>
          </a:p>
          <a:p>
            <a:pPr lvl="1" eaLnBrk="1" hangingPunct="1"/>
            <a:r>
              <a:rPr lang="de-CH" altLang="de-DE" smtClean="0">
                <a:ea typeface="ヒラギノ角ゴ Pro W3" charset="-128"/>
              </a:rPr>
              <a:t>Security (subjektiv) vs Safety (objektiv)</a:t>
            </a:r>
          </a:p>
          <a:p>
            <a:pPr lvl="2" eaLnBrk="1" hangingPunct="1"/>
            <a:r>
              <a:rPr lang="de-CH" altLang="de-DE" smtClean="0">
                <a:ea typeface="ヒラギノ角ゴ Pro W3" charset="-128"/>
              </a:rPr>
              <a:t>Z.B. schreiendes Kind</a:t>
            </a:r>
          </a:p>
          <a:p>
            <a:pPr eaLnBrk="1" hangingPunct="1"/>
            <a:r>
              <a:rPr lang="de-CH" altLang="de-DE" smtClean="0">
                <a:ea typeface="ヒラギノ角ゴ Pro W3" charset="-128"/>
              </a:rPr>
              <a:t>Autonomie</a:t>
            </a:r>
          </a:p>
          <a:p>
            <a:pPr lvl="1" eaLnBrk="1" hangingPunct="1"/>
            <a:r>
              <a:rPr lang="de-CH" altLang="de-DE" smtClean="0">
                <a:ea typeface="ヒラギノ角ゴ Pro W3" charset="-128"/>
              </a:rPr>
              <a:t>Kontrolle über das eigene Leben</a:t>
            </a:r>
          </a:p>
          <a:p>
            <a:pPr lvl="1" eaLnBrk="1" hangingPunct="1"/>
            <a:r>
              <a:rPr lang="de-CH" altLang="de-DE" smtClean="0">
                <a:ea typeface="ヒラギノ角ゴ Pro W3" charset="-128"/>
              </a:rPr>
              <a:t>Einzigartigkeit</a:t>
            </a:r>
          </a:p>
          <a:p>
            <a:pPr eaLnBrk="1" hangingPunct="1"/>
            <a:r>
              <a:rPr lang="de-CH" altLang="de-DE" smtClean="0">
                <a:ea typeface="ヒラギノ角ゴ Pro W3" charset="-128"/>
              </a:rPr>
              <a:t>Reichhaltigkeit/Verschiedenheit</a:t>
            </a:r>
          </a:p>
          <a:p>
            <a:pPr lvl="1" eaLnBrk="1" hangingPunct="1"/>
            <a:r>
              <a:rPr lang="de-CH" altLang="de-DE" smtClean="0">
                <a:ea typeface="ヒラギノ角ゴ Pro W3" charset="-128"/>
              </a:rPr>
              <a:t>eigene Bestimmung</a:t>
            </a:r>
          </a:p>
        </p:txBody>
      </p:sp>
    </p:spTree>
    <p:extLst>
      <p:ext uri="{BB962C8B-B14F-4D97-AF65-F5344CB8AC3E}">
        <p14:creationId xmlns:p14="http://schemas.microsoft.com/office/powerpoint/2010/main" val="30208054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de-DE" smtClean="0">
                <a:ea typeface="ヒラギノ角ゴ Pro W3" charset="-128"/>
              </a:rPr>
              <a:t>Soziale Dimension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CH" altLang="de-DE" smtClean="0">
                <a:ea typeface="ヒラギノ角ゴ Pro W3" charset="-128"/>
              </a:rPr>
              <a:t>Beziehungen</a:t>
            </a:r>
          </a:p>
          <a:p>
            <a:pPr lvl="1" eaLnBrk="1" hangingPunct="1"/>
            <a:r>
              <a:rPr lang="de-CH" altLang="de-DE" smtClean="0">
                <a:ea typeface="ヒラギノ角ゴ Pro W3" charset="-128"/>
              </a:rPr>
              <a:t>zwischen Personen</a:t>
            </a:r>
          </a:p>
          <a:p>
            <a:pPr lvl="1" eaLnBrk="1" hangingPunct="1"/>
            <a:r>
              <a:rPr lang="de-CH" altLang="de-DE" smtClean="0">
                <a:ea typeface="ヒラギノ角ゴ Pro W3" charset="-128"/>
              </a:rPr>
              <a:t>zwischen Person und Gruppe</a:t>
            </a:r>
          </a:p>
          <a:p>
            <a:pPr lvl="1" eaLnBrk="1" hangingPunct="1"/>
            <a:r>
              <a:rPr lang="de-CH" altLang="de-DE" smtClean="0">
                <a:ea typeface="ヒラギノ角ゴ Pro W3" charset="-128"/>
              </a:rPr>
              <a:t>zwischen Person und Gesellschaft</a:t>
            </a:r>
          </a:p>
          <a:p>
            <a:pPr lvl="1" eaLnBrk="1" hangingPunct="1"/>
            <a:endParaRPr lang="de-CH" altLang="de-DE" smtClean="0">
              <a:ea typeface="ヒラギノ角ゴ Pro W3" charset="-128"/>
            </a:endParaRPr>
          </a:p>
          <a:p>
            <a:pPr eaLnBrk="1" hangingPunct="1">
              <a:buFontTx/>
              <a:buNone/>
            </a:pPr>
            <a:r>
              <a:rPr lang="de-CH" altLang="de-DE" smtClean="0">
                <a:ea typeface="ヒラギノ角ゴ Pro W3" charset="-128"/>
              </a:rPr>
              <a:t>.....schrumpfen am Ende des Lebens häufig</a:t>
            </a:r>
          </a:p>
        </p:txBody>
      </p:sp>
    </p:spTree>
    <p:extLst>
      <p:ext uri="{BB962C8B-B14F-4D97-AF65-F5344CB8AC3E}">
        <p14:creationId xmlns:p14="http://schemas.microsoft.com/office/powerpoint/2010/main" val="1955195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de-DE" altLang="de-DE" dirty="0" smtClean="0"/>
              <a:t>Wesentliche Merkmale der Palliative Care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14500"/>
            <a:ext cx="7772400" cy="4381500"/>
          </a:xfrm>
        </p:spPr>
        <p:txBody>
          <a:bodyPr>
            <a:normAutofit lnSpcReduction="10000"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CH" altLang="de-DE" sz="2400" dirty="0" smtClean="0"/>
              <a:t>.....die aktive, ganzheitliche von unheilbaren, fortschreitenden Leiden mit den Zielen</a:t>
            </a:r>
          </a:p>
          <a:p>
            <a:pPr>
              <a:spcBef>
                <a:spcPct val="50000"/>
              </a:spcBef>
            </a:pPr>
            <a:r>
              <a:rPr lang="de-CH" altLang="de-DE" sz="2400" dirty="0" smtClean="0"/>
              <a:t>möglichst </a:t>
            </a:r>
            <a:r>
              <a:rPr lang="de-CH" altLang="de-DE" sz="2400" dirty="0" smtClean="0"/>
              <a:t>hohe </a:t>
            </a:r>
            <a:r>
              <a:rPr lang="de-CH" altLang="de-DE" sz="2400" dirty="0" smtClean="0"/>
              <a:t>Lebensqualität</a:t>
            </a:r>
          </a:p>
          <a:p>
            <a:pPr>
              <a:spcBef>
                <a:spcPct val="50000"/>
              </a:spcBef>
            </a:pPr>
            <a:r>
              <a:rPr lang="de-CH" altLang="de-DE" sz="2400" dirty="0" smtClean="0"/>
              <a:t>möglichst </a:t>
            </a:r>
            <a:r>
              <a:rPr lang="de-CH" altLang="de-DE" sz="2400" dirty="0"/>
              <a:t>gemäss dem </a:t>
            </a:r>
            <a:r>
              <a:rPr lang="de-CH" altLang="de-DE" sz="2400" dirty="0" smtClean="0"/>
              <a:t>Patientenwillen</a:t>
            </a:r>
          </a:p>
          <a:p>
            <a:pPr>
              <a:spcBef>
                <a:spcPct val="50000"/>
              </a:spcBef>
            </a:pPr>
            <a:r>
              <a:rPr lang="de-CH" altLang="de-DE" sz="2400" dirty="0"/>
              <a:t>unter Einbeziehung der </a:t>
            </a:r>
            <a:r>
              <a:rPr lang="de-CH" altLang="de-DE" sz="2400" dirty="0" smtClean="0"/>
              <a:t>Familie</a:t>
            </a:r>
            <a:endParaRPr lang="de-CH" altLang="de-DE" sz="2400" dirty="0" smtClean="0"/>
          </a:p>
          <a:p>
            <a:pPr eaLnBrk="1" hangingPunct="1">
              <a:spcBef>
                <a:spcPct val="50000"/>
              </a:spcBef>
            </a:pPr>
            <a:r>
              <a:rPr lang="de-CH" altLang="de-DE" sz="2400" dirty="0" smtClean="0"/>
              <a:t>sehr </a:t>
            </a:r>
            <a:r>
              <a:rPr lang="de-CH" altLang="de-DE" sz="2400" dirty="0" smtClean="0"/>
              <a:t>gute </a:t>
            </a:r>
            <a:r>
              <a:rPr lang="de-CH" altLang="de-DE" sz="2400" dirty="0" smtClean="0"/>
              <a:t>Symptomkontrolle</a:t>
            </a:r>
            <a:endParaRPr lang="de-CH" altLang="de-DE" sz="2400" dirty="0" smtClean="0"/>
          </a:p>
          <a:p>
            <a:pPr eaLnBrk="1" hangingPunct="1">
              <a:spcBef>
                <a:spcPct val="50000"/>
              </a:spcBef>
            </a:pPr>
            <a:r>
              <a:rPr lang="de-CH" altLang="de-DE" sz="2400" b="1" dirty="0" smtClean="0"/>
              <a:t>möglichst zuhause, am Ort der Wahl</a:t>
            </a:r>
            <a:endParaRPr lang="de-CH" altLang="de-DE" sz="2400" b="1" dirty="0" smtClean="0"/>
          </a:p>
          <a:p>
            <a:pPr eaLnBrk="1" hangingPunct="1">
              <a:spcBef>
                <a:spcPct val="50000"/>
              </a:spcBef>
            </a:pPr>
            <a:r>
              <a:rPr lang="de-CH" altLang="de-DE" sz="2400" b="1" dirty="0" smtClean="0"/>
              <a:t>durch </a:t>
            </a:r>
            <a:r>
              <a:rPr lang="de-CH" altLang="de-DE" sz="2400" b="1" dirty="0" smtClean="0"/>
              <a:t>ein multiprofessionelles Team</a:t>
            </a:r>
          </a:p>
          <a:p>
            <a:pPr eaLnBrk="1" hangingPunct="1">
              <a:spcBef>
                <a:spcPct val="50000"/>
              </a:spcBef>
            </a:pPr>
            <a:r>
              <a:rPr lang="de-CH" altLang="de-DE" sz="2400" b="1" dirty="0" smtClean="0"/>
              <a:t>über </a:t>
            </a:r>
            <a:r>
              <a:rPr lang="de-CH" altLang="de-DE" sz="2400" b="1" dirty="0" smtClean="0"/>
              <a:t>den Tod hinaus</a:t>
            </a:r>
            <a:endParaRPr lang="de-DE" alt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7076331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de-DE" smtClean="0">
                <a:ea typeface="ヒラギノ角ゴ Pro W3" charset="-128"/>
              </a:rPr>
              <a:t>Spirituelle Dimension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CH" altLang="de-DE" sz="2400" dirty="0" smtClean="0">
                <a:ea typeface="ヒラギノ角ゴ Pro W3" charset="-128"/>
              </a:rPr>
              <a:t>Akzeptanz</a:t>
            </a:r>
          </a:p>
          <a:p>
            <a:pPr eaLnBrk="1" hangingPunct="1"/>
            <a:r>
              <a:rPr lang="de-CH" altLang="de-DE" sz="2400" dirty="0" smtClean="0">
                <a:ea typeface="ヒラギノ角ゴ Pro W3" charset="-128"/>
              </a:rPr>
              <a:t>Rekonziliation (Wiederherstellung), Versöhnung</a:t>
            </a:r>
            <a:endParaRPr lang="de-CH" altLang="de-DE" sz="2400" dirty="0" smtClean="0">
              <a:ea typeface="ヒラギノ角ゴ Pro W3" charset="-128"/>
            </a:endParaRPr>
          </a:p>
          <a:p>
            <a:pPr eaLnBrk="1" hangingPunct="1"/>
            <a:r>
              <a:rPr lang="de-CH" altLang="de-DE" sz="2400" dirty="0" smtClean="0">
                <a:ea typeface="ヒラギノ角ゴ Pro W3" charset="-128"/>
              </a:rPr>
              <a:t>Selbstwertgefühl</a:t>
            </a:r>
          </a:p>
          <a:p>
            <a:pPr eaLnBrk="1" hangingPunct="1"/>
            <a:r>
              <a:rPr lang="de-CH" altLang="de-DE" sz="2400" dirty="0" smtClean="0">
                <a:ea typeface="ヒラギノ角ゴ Pro W3" charset="-128"/>
              </a:rPr>
              <a:t>Bedeutung</a:t>
            </a:r>
          </a:p>
          <a:p>
            <a:pPr eaLnBrk="1" hangingPunct="1"/>
            <a:r>
              <a:rPr lang="de-CH" altLang="de-DE" sz="2400" dirty="0" smtClean="0">
                <a:ea typeface="ヒラギノ角ゴ Pro W3" charset="-128"/>
              </a:rPr>
              <a:t>Lebensziel/Lebenszweck</a:t>
            </a:r>
          </a:p>
          <a:p>
            <a:pPr eaLnBrk="1" hangingPunct="1"/>
            <a:r>
              <a:rPr lang="de-CH" altLang="de-DE" sz="2400" dirty="0" smtClean="0">
                <a:ea typeface="ヒラギノ角ゴ Pro W3" charset="-128"/>
              </a:rPr>
              <a:t>Integrität (sense </a:t>
            </a:r>
            <a:r>
              <a:rPr lang="de-CH" altLang="de-DE" sz="2400" dirty="0" err="1" smtClean="0">
                <a:ea typeface="ヒラギノ角ゴ Pro W3" charset="-128"/>
              </a:rPr>
              <a:t>of</a:t>
            </a:r>
            <a:r>
              <a:rPr lang="de-CH" altLang="de-DE" sz="2400" dirty="0" smtClean="0">
                <a:ea typeface="ヒラギノ角ゴ Pro W3" charset="-128"/>
              </a:rPr>
              <a:t> </a:t>
            </a:r>
            <a:r>
              <a:rPr lang="de-CH" altLang="de-DE" sz="2400" dirty="0" err="1" smtClean="0">
                <a:ea typeface="ヒラギノ角ゴ Pro W3" charset="-128"/>
              </a:rPr>
              <a:t>wholeness</a:t>
            </a:r>
            <a:r>
              <a:rPr lang="de-CH" altLang="de-DE" sz="2400" dirty="0" smtClean="0">
                <a:ea typeface="ヒラギノ角ゴ Pro W3" charset="-128"/>
              </a:rPr>
              <a:t>)</a:t>
            </a:r>
          </a:p>
          <a:p>
            <a:pPr eaLnBrk="1" hangingPunct="1"/>
            <a:r>
              <a:rPr lang="de-CH" altLang="de-DE" sz="2400" dirty="0" smtClean="0">
                <a:ea typeface="ヒラギノ角ゴ Pro W3" charset="-128"/>
              </a:rPr>
              <a:t>Life </a:t>
            </a:r>
            <a:r>
              <a:rPr lang="de-CH" altLang="de-DE" sz="2400" dirty="0" err="1" smtClean="0">
                <a:ea typeface="ヒラギノ角ゴ Pro W3" charset="-128"/>
              </a:rPr>
              <a:t>review</a:t>
            </a:r>
            <a:endParaRPr lang="de-CH" altLang="de-DE" sz="2400" dirty="0" smtClean="0">
              <a:ea typeface="ヒラギノ角ゴ Pro W3" charset="-128"/>
            </a:endParaRPr>
          </a:p>
          <a:p>
            <a:pPr eaLnBrk="1" hangingPunct="1"/>
            <a:r>
              <a:rPr lang="de-CH" altLang="de-DE" sz="2400" dirty="0" smtClean="0">
                <a:ea typeface="ヒラギノ角ゴ Pro W3" charset="-128"/>
              </a:rPr>
              <a:t>Hoffnung</a:t>
            </a:r>
          </a:p>
          <a:p>
            <a:pPr eaLnBrk="1" hangingPunct="1">
              <a:buFontTx/>
              <a:buNone/>
            </a:pPr>
            <a:r>
              <a:rPr lang="de-CH" altLang="de-DE" sz="2400" dirty="0" smtClean="0">
                <a:ea typeface="ヒラギノ角ゴ Pro W3" charset="-128"/>
              </a:rPr>
              <a:t>Sehr unterschiedlich: abhängig von eigenen Wertvorstellungen</a:t>
            </a:r>
            <a:endParaRPr lang="de-CH" altLang="de-DE" sz="2800" dirty="0" smtClean="0"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15826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Das </a:t>
            </a:r>
            <a:r>
              <a:rPr lang="en-GB" dirty="0" err="1" smtClean="0"/>
              <a:t>Vorgehen</a:t>
            </a:r>
            <a:r>
              <a:rPr lang="en-GB" dirty="0" smtClean="0"/>
              <a:t> in Palliative Care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6727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Das </a:t>
            </a:r>
            <a:r>
              <a:rPr lang="en-GB" dirty="0" err="1" smtClean="0"/>
              <a:t>systematische</a:t>
            </a:r>
            <a:r>
              <a:rPr lang="en-GB" dirty="0" smtClean="0"/>
              <a:t> </a:t>
            </a:r>
            <a:r>
              <a:rPr lang="en-GB" dirty="0" err="1" smtClean="0"/>
              <a:t>Vorgehen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/>
              <a:t>S	</a:t>
            </a:r>
            <a:r>
              <a:rPr lang="en-GB" sz="3200" dirty="0" err="1" smtClean="0"/>
              <a:t>elbsthilfe</a:t>
            </a:r>
            <a:endParaRPr lang="en-GB" sz="3200" dirty="0" smtClean="0"/>
          </a:p>
          <a:p>
            <a:pPr marL="0" indent="0">
              <a:buNone/>
            </a:pPr>
            <a:r>
              <a:rPr lang="en-GB" sz="3200" dirty="0" smtClean="0"/>
              <a:t>S	</a:t>
            </a:r>
            <a:r>
              <a:rPr lang="en-GB" sz="3200" dirty="0" err="1" smtClean="0"/>
              <a:t>elbstbestimmung</a:t>
            </a:r>
            <a:endParaRPr lang="en-GB" sz="3200" dirty="0" smtClean="0"/>
          </a:p>
          <a:p>
            <a:pPr marL="0" indent="0">
              <a:buNone/>
            </a:pPr>
            <a:r>
              <a:rPr lang="en-GB" sz="3200" dirty="0" smtClean="0"/>
              <a:t>S	</a:t>
            </a:r>
            <a:r>
              <a:rPr lang="en-GB" sz="3200" dirty="0" err="1" smtClean="0"/>
              <a:t>icherheit</a:t>
            </a:r>
            <a:endParaRPr lang="en-GB" sz="3200" dirty="0" smtClean="0"/>
          </a:p>
          <a:p>
            <a:pPr marL="0" indent="0">
              <a:buNone/>
            </a:pPr>
            <a:r>
              <a:rPr lang="en-GB" sz="3200" dirty="0" smtClean="0"/>
              <a:t>S	</a:t>
            </a:r>
            <a:r>
              <a:rPr lang="en-GB" sz="3200" dirty="0" err="1" smtClean="0"/>
              <a:t>upport</a:t>
            </a:r>
            <a:endParaRPr lang="en-GB" sz="3200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7124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/>
              <a:t>S	</a:t>
            </a:r>
            <a:r>
              <a:rPr lang="en-GB" sz="3200" dirty="0" err="1" smtClean="0"/>
              <a:t>ymptomkontrolle</a:t>
            </a:r>
            <a:endParaRPr lang="en-GB" sz="3200" dirty="0" smtClean="0"/>
          </a:p>
          <a:p>
            <a:pPr marL="0" indent="0">
              <a:buNone/>
            </a:pPr>
            <a:r>
              <a:rPr lang="en-GB" sz="3200" dirty="0" smtClean="0"/>
              <a:t>E	</a:t>
            </a:r>
            <a:r>
              <a:rPr lang="en-GB" sz="3200" dirty="0" err="1" smtClean="0"/>
              <a:t>ntscheidungsfindung</a:t>
            </a:r>
            <a:endParaRPr lang="en-GB" sz="3200" dirty="0" smtClean="0"/>
          </a:p>
          <a:p>
            <a:pPr marL="0" indent="0">
              <a:buNone/>
            </a:pPr>
            <a:r>
              <a:rPr lang="en-GB" sz="3200" dirty="0" smtClean="0"/>
              <a:t>N	</a:t>
            </a:r>
            <a:r>
              <a:rPr lang="en-GB" sz="3200" dirty="0" err="1" smtClean="0"/>
              <a:t>etzwerk</a:t>
            </a:r>
            <a:endParaRPr lang="en-GB" sz="3200" dirty="0" smtClean="0"/>
          </a:p>
          <a:p>
            <a:pPr marL="0" indent="0">
              <a:buNone/>
            </a:pPr>
            <a:r>
              <a:rPr lang="en-GB" sz="3200" dirty="0" smtClean="0"/>
              <a:t>S	</a:t>
            </a:r>
            <a:r>
              <a:rPr lang="en-GB" sz="3200" dirty="0" err="1" smtClean="0"/>
              <a:t>upport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8961940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Symptome</a:t>
            </a:r>
            <a:endParaRPr lang="en-GB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Assessment = </a:t>
            </a:r>
            <a:r>
              <a:rPr lang="en-GB" b="1" dirty="0" err="1" smtClean="0"/>
              <a:t>Einschätzung</a:t>
            </a:r>
            <a:endParaRPr lang="en-GB" b="1" dirty="0" smtClean="0"/>
          </a:p>
          <a:p>
            <a:r>
              <a:rPr lang="en-GB" dirty="0" err="1" smtClean="0"/>
              <a:t>erfassen</a:t>
            </a:r>
            <a:r>
              <a:rPr lang="en-GB" dirty="0" smtClean="0"/>
              <a:t> und </a:t>
            </a:r>
            <a:r>
              <a:rPr lang="en-GB" dirty="0" err="1" smtClean="0"/>
              <a:t>einschätzen</a:t>
            </a:r>
            <a:r>
              <a:rPr lang="en-GB" dirty="0" smtClean="0"/>
              <a:t> von </a:t>
            </a:r>
            <a:r>
              <a:rPr lang="en-GB" dirty="0" err="1" smtClean="0"/>
              <a:t>Symptomen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dirty="0" err="1" smtClean="0"/>
              <a:t>Bedeutung</a:t>
            </a:r>
            <a:r>
              <a:rPr lang="en-GB" dirty="0" smtClean="0"/>
              <a:t> der </a:t>
            </a:r>
            <a:r>
              <a:rPr lang="en-GB" dirty="0" err="1" smtClean="0"/>
              <a:t>Symptome</a:t>
            </a:r>
            <a:endParaRPr lang="en-GB" dirty="0" smtClean="0"/>
          </a:p>
          <a:p>
            <a:r>
              <a:rPr lang="en-GB" dirty="0" err="1" smtClean="0"/>
              <a:t>Ressourcen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>
                <a:solidFill>
                  <a:srgbClr val="FF0000"/>
                </a:solidFill>
              </a:rPr>
              <a:t>wo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schöpfen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sie</a:t>
            </a:r>
            <a:r>
              <a:rPr lang="en-GB" dirty="0" smtClean="0">
                <a:solidFill>
                  <a:srgbClr val="FF0000"/>
                </a:solidFill>
              </a:rPr>
              <a:t> Kraft, was </a:t>
            </a:r>
            <a:r>
              <a:rPr lang="en-GB" dirty="0" err="1" smtClean="0">
                <a:solidFill>
                  <a:srgbClr val="FF0000"/>
                </a:solidFill>
              </a:rPr>
              <a:t>hilft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ihnen</a:t>
            </a:r>
            <a:r>
              <a:rPr lang="en-GB" dirty="0" smtClean="0">
                <a:solidFill>
                  <a:srgbClr val="FF0000"/>
                </a:solidFill>
              </a:rPr>
              <a:t> in </a:t>
            </a:r>
            <a:r>
              <a:rPr lang="en-GB" dirty="0" err="1" smtClean="0">
                <a:solidFill>
                  <a:srgbClr val="FF0000"/>
                </a:solidFill>
              </a:rPr>
              <a:t>schwierigen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Situationen</a:t>
            </a:r>
            <a:r>
              <a:rPr lang="en-GB" dirty="0" smtClean="0">
                <a:solidFill>
                  <a:srgbClr val="FF0000"/>
                </a:solidFill>
              </a:rPr>
              <a:t>?</a:t>
            </a:r>
            <a:endParaRPr lang="en-GB" dirty="0" smtClean="0"/>
          </a:p>
          <a:p>
            <a:r>
              <a:rPr lang="en-GB" dirty="0" err="1" smtClean="0"/>
              <a:t>Copingstrategien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>
                <a:solidFill>
                  <a:srgbClr val="FF0000"/>
                </a:solidFill>
              </a:rPr>
              <a:t>wie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sind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sie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früher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mit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Belastungen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umgegangen</a:t>
            </a:r>
            <a:r>
              <a:rPr lang="en-GB" dirty="0" smtClean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 err="1" smtClean="0"/>
              <a:t>Ziel</a:t>
            </a:r>
            <a:r>
              <a:rPr lang="en-GB" dirty="0" smtClean="0"/>
              <a:t>:	best </a:t>
            </a:r>
            <a:r>
              <a:rPr lang="en-GB" dirty="0" err="1" smtClean="0"/>
              <a:t>mögliches</a:t>
            </a:r>
            <a:r>
              <a:rPr lang="en-GB" dirty="0" smtClean="0"/>
              <a:t> </a:t>
            </a:r>
            <a:r>
              <a:rPr lang="en-GB" b="1" dirty="0" err="1" smtClean="0"/>
              <a:t>Symptommanagement</a:t>
            </a:r>
            <a:endParaRPr lang="en-GB" b="1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</a:t>
            </a:r>
            <a:r>
              <a:rPr lang="en-GB" b="1" dirty="0" smtClean="0"/>
              <a:t>Empowerment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6392701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Entscheidungsfindung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000" dirty="0" err="1" smtClean="0"/>
              <a:t>siehe</a:t>
            </a:r>
            <a:r>
              <a:rPr lang="en-GB" sz="2000" dirty="0" smtClean="0"/>
              <a:t> </a:t>
            </a:r>
            <a:r>
              <a:rPr lang="en-GB" sz="2000" dirty="0" err="1" smtClean="0"/>
              <a:t>auch</a:t>
            </a:r>
            <a:r>
              <a:rPr lang="en-GB" sz="2000" dirty="0" smtClean="0"/>
              <a:t> </a:t>
            </a:r>
            <a:r>
              <a:rPr lang="en-GB" sz="2000" dirty="0" err="1" smtClean="0"/>
              <a:t>später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702859"/>
          </a:xfrm>
        </p:spPr>
        <p:txBody>
          <a:bodyPr/>
          <a:lstStyle/>
          <a:p>
            <a:r>
              <a:rPr lang="en-GB" dirty="0" smtClean="0"/>
              <a:t>Was muss		</a:t>
            </a:r>
          </a:p>
          <a:p>
            <a:r>
              <a:rPr lang="en-GB" dirty="0" smtClean="0"/>
              <a:t>Von </a:t>
            </a:r>
            <a:r>
              <a:rPr lang="en-GB" dirty="0" err="1" smtClean="0"/>
              <a:t>wem</a:t>
            </a:r>
            <a:endParaRPr lang="en-GB" dirty="0" smtClean="0"/>
          </a:p>
          <a:p>
            <a:r>
              <a:rPr lang="en-GB" dirty="0" err="1" smtClean="0"/>
              <a:t>Wie</a:t>
            </a:r>
            <a:endParaRPr lang="en-GB" dirty="0" smtClean="0"/>
          </a:p>
          <a:p>
            <a:r>
              <a:rPr lang="en-GB" dirty="0" err="1" smtClean="0"/>
              <a:t>Wann</a:t>
            </a:r>
            <a:endParaRPr lang="en-GB" dirty="0" smtClean="0"/>
          </a:p>
          <a:p>
            <a:pPr marL="0" indent="0" algn="r">
              <a:buNone/>
            </a:pPr>
            <a:r>
              <a:rPr lang="en-GB" dirty="0" err="1"/>
              <a:t>e</a:t>
            </a:r>
            <a:r>
              <a:rPr lang="en-GB" dirty="0" err="1" smtClean="0"/>
              <a:t>ntschieden</a:t>
            </a:r>
            <a:r>
              <a:rPr lang="en-GB" dirty="0" smtClean="0"/>
              <a:t> </a:t>
            </a:r>
            <a:r>
              <a:rPr lang="en-GB" dirty="0" err="1" smtClean="0"/>
              <a:t>werden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2702859"/>
          </a:xfrm>
        </p:spPr>
        <p:txBody>
          <a:bodyPr/>
          <a:lstStyle/>
          <a:p>
            <a:pPr marL="0" indent="0" algn="r">
              <a:buNone/>
            </a:pPr>
            <a:r>
              <a:rPr lang="en-GB" dirty="0" err="1" smtClean="0">
                <a:solidFill>
                  <a:srgbClr val="FF0000"/>
                </a:solidFill>
              </a:rPr>
              <a:t>Inhalt</a:t>
            </a:r>
            <a:endParaRPr lang="en-GB" dirty="0" smtClean="0">
              <a:solidFill>
                <a:srgbClr val="FF0000"/>
              </a:solidFill>
            </a:endParaRPr>
          </a:p>
          <a:p>
            <a:pPr marL="0" indent="0" algn="r">
              <a:buNone/>
            </a:pPr>
            <a:r>
              <a:rPr lang="en-GB" dirty="0" err="1" smtClean="0">
                <a:solidFill>
                  <a:srgbClr val="FF0000"/>
                </a:solidFill>
              </a:rPr>
              <a:t>Entscheidungsträger</a:t>
            </a:r>
            <a:endParaRPr lang="en-GB" dirty="0" smtClean="0">
              <a:solidFill>
                <a:srgbClr val="FF0000"/>
              </a:solidFill>
            </a:endParaRPr>
          </a:p>
          <a:p>
            <a:pPr marL="0" indent="0" algn="r">
              <a:buNone/>
            </a:pPr>
            <a:r>
              <a:rPr lang="en-GB" dirty="0" err="1" smtClean="0">
                <a:solidFill>
                  <a:srgbClr val="FF0000"/>
                </a:solidFill>
              </a:rPr>
              <a:t>Autonomer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Entscheid</a:t>
            </a:r>
            <a:r>
              <a:rPr lang="en-GB" dirty="0" smtClean="0">
                <a:solidFill>
                  <a:srgbClr val="FF0000"/>
                </a:solidFill>
              </a:rPr>
              <a:t>….</a:t>
            </a:r>
          </a:p>
          <a:p>
            <a:pPr marL="0" indent="0" algn="r">
              <a:buNone/>
            </a:pPr>
            <a:r>
              <a:rPr lang="en-GB" dirty="0" err="1" smtClean="0">
                <a:solidFill>
                  <a:srgbClr val="FF0000"/>
                </a:solidFill>
              </a:rPr>
              <a:t>Notfallmässig</a:t>
            </a:r>
            <a:r>
              <a:rPr lang="en-GB" dirty="0" smtClean="0">
                <a:solidFill>
                  <a:srgbClr val="FF0000"/>
                </a:solidFill>
              </a:rPr>
              <a:t>…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7200" y="4572000"/>
            <a:ext cx="90752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Ziel</a:t>
            </a:r>
            <a:r>
              <a:rPr lang="en-GB" sz="2800" dirty="0" smtClean="0"/>
              <a:t>:</a:t>
            </a:r>
            <a:r>
              <a:rPr lang="en-GB" sz="2800" b="1" dirty="0" smtClean="0"/>
              <a:t>	</a:t>
            </a:r>
            <a:r>
              <a:rPr lang="en-GB" sz="2800" b="1" dirty="0" err="1" smtClean="0"/>
              <a:t>selbstbestimmte</a:t>
            </a:r>
            <a:r>
              <a:rPr lang="en-GB" sz="2800" b="1" dirty="0" smtClean="0"/>
              <a:t> </a:t>
            </a:r>
            <a:r>
              <a:rPr lang="en-GB" sz="2800" dirty="0" err="1" smtClean="0"/>
              <a:t>Entscheidungsfindung</a:t>
            </a:r>
            <a:endParaRPr lang="en-GB" sz="2800" dirty="0" smtClean="0"/>
          </a:p>
          <a:p>
            <a:r>
              <a:rPr lang="en-GB" sz="2800" b="1" dirty="0"/>
              <a:t>	</a:t>
            </a:r>
            <a:r>
              <a:rPr lang="en-GB" sz="2800" b="1" dirty="0" smtClean="0"/>
              <a:t>	</a:t>
            </a:r>
            <a:r>
              <a:rPr lang="en-GB" sz="2800" b="1" dirty="0" err="1" smtClean="0"/>
              <a:t>Präferenzen</a:t>
            </a:r>
            <a:endParaRPr lang="en-GB" sz="2800" b="1" dirty="0" smtClean="0"/>
          </a:p>
          <a:p>
            <a:r>
              <a:rPr lang="en-GB" sz="2800" b="1" dirty="0"/>
              <a:t>	</a:t>
            </a:r>
            <a:r>
              <a:rPr lang="en-GB" sz="2800" b="1" dirty="0" smtClean="0"/>
              <a:t>	</a:t>
            </a:r>
            <a:r>
              <a:rPr lang="en-GB" sz="2800" b="1" dirty="0" err="1" smtClean="0"/>
              <a:t>präventive</a:t>
            </a:r>
            <a:r>
              <a:rPr lang="en-GB" sz="2800" b="1" dirty="0" smtClean="0"/>
              <a:t> </a:t>
            </a:r>
            <a:r>
              <a:rPr lang="en-GB" sz="2800" dirty="0" err="1" smtClean="0"/>
              <a:t>Planung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5786046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Netzwerk</a:t>
            </a:r>
            <a:endParaRPr lang="en-GB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Strukturiertes</a:t>
            </a:r>
            <a:r>
              <a:rPr lang="en-GB" dirty="0" smtClean="0"/>
              <a:t> </a:t>
            </a:r>
            <a:r>
              <a:rPr lang="en-GB" dirty="0" err="1" smtClean="0"/>
              <a:t>Unterstützungs-Netzwerk</a:t>
            </a:r>
            <a:endParaRPr lang="en-GB" dirty="0" smtClean="0"/>
          </a:p>
          <a:p>
            <a:pPr lvl="1"/>
            <a:r>
              <a:rPr lang="en-GB" dirty="0" smtClean="0"/>
              <a:t>Ambulant, </a:t>
            </a:r>
            <a:r>
              <a:rPr lang="en-GB" dirty="0" err="1" smtClean="0"/>
              <a:t>stationär</a:t>
            </a:r>
            <a:endParaRPr lang="en-GB" dirty="0" smtClean="0"/>
          </a:p>
          <a:p>
            <a:pPr lvl="1"/>
            <a:r>
              <a:rPr lang="en-GB" dirty="0" err="1" smtClean="0"/>
              <a:t>Professionell</a:t>
            </a:r>
            <a:r>
              <a:rPr lang="en-GB" dirty="0" smtClean="0"/>
              <a:t>, </a:t>
            </a:r>
            <a:r>
              <a:rPr lang="en-GB" dirty="0" err="1" smtClean="0"/>
              <a:t>freiwillig</a:t>
            </a:r>
            <a:r>
              <a:rPr lang="en-GB" dirty="0" smtClean="0"/>
              <a:t>, </a:t>
            </a:r>
            <a:r>
              <a:rPr lang="en-GB" dirty="0" err="1" smtClean="0"/>
              <a:t>Angehörige</a:t>
            </a:r>
            <a:endParaRPr lang="en-GB" dirty="0" smtClean="0"/>
          </a:p>
          <a:p>
            <a:r>
              <a:rPr lang="en-GB" dirty="0" err="1" smtClean="0"/>
              <a:t>Alle</a:t>
            </a:r>
            <a:r>
              <a:rPr lang="en-GB" dirty="0" smtClean="0"/>
              <a:t> </a:t>
            </a:r>
            <a:r>
              <a:rPr lang="en-GB" dirty="0" err="1" smtClean="0"/>
              <a:t>mit</a:t>
            </a:r>
            <a:r>
              <a:rPr lang="en-GB" dirty="0" smtClean="0"/>
              <a:t> </a:t>
            </a:r>
            <a:r>
              <a:rPr lang="en-GB" dirty="0" err="1" smtClean="0"/>
              <a:t>dem</a:t>
            </a:r>
            <a:r>
              <a:rPr lang="en-GB" dirty="0" smtClean="0"/>
              <a:t> </a:t>
            </a:r>
            <a:r>
              <a:rPr lang="en-GB" dirty="0" err="1" smtClean="0"/>
              <a:t>gleichen</a:t>
            </a:r>
            <a:r>
              <a:rPr lang="en-GB" dirty="0" smtClean="0"/>
              <a:t> </a:t>
            </a:r>
            <a:r>
              <a:rPr lang="en-GB" dirty="0" err="1" smtClean="0"/>
              <a:t>Ziel</a:t>
            </a:r>
            <a:r>
              <a:rPr lang="en-GB" dirty="0" smtClean="0"/>
              <a:t> und Plan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err="1" smtClean="0"/>
              <a:t>Ziel</a:t>
            </a:r>
            <a:r>
              <a:rPr lang="en-GB" dirty="0" smtClean="0"/>
              <a:t>: 	</a:t>
            </a:r>
            <a:r>
              <a:rPr lang="en-GB" b="1" dirty="0" err="1" smtClean="0"/>
              <a:t>Sicherheit</a:t>
            </a:r>
            <a:r>
              <a:rPr lang="en-GB" dirty="0" smtClean="0"/>
              <a:t> </a:t>
            </a:r>
            <a:r>
              <a:rPr lang="en-GB" dirty="0" err="1" smtClean="0"/>
              <a:t>für</a:t>
            </a:r>
            <a:r>
              <a:rPr lang="en-GB" dirty="0" smtClean="0"/>
              <a:t> </a:t>
            </a:r>
            <a:r>
              <a:rPr lang="en-GB" dirty="0" err="1" smtClean="0"/>
              <a:t>alle</a:t>
            </a:r>
            <a:r>
              <a:rPr lang="en-GB" dirty="0" smtClean="0"/>
              <a:t>: </a:t>
            </a:r>
            <a:br>
              <a:rPr lang="en-GB" dirty="0" smtClean="0"/>
            </a:br>
            <a:r>
              <a:rPr lang="en-GB" dirty="0" smtClean="0"/>
              <a:t>		Patient, </a:t>
            </a:r>
            <a:r>
              <a:rPr lang="en-GB" dirty="0" err="1" smtClean="0"/>
              <a:t>Angehörige</a:t>
            </a:r>
            <a:r>
              <a:rPr lang="en-GB" dirty="0" smtClean="0"/>
              <a:t>,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20228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Support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Unterstützung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Der </a:t>
            </a:r>
            <a:r>
              <a:rPr lang="en-GB" dirty="0" err="1" smtClean="0"/>
              <a:t>Angehörigen</a:t>
            </a:r>
            <a:endParaRPr lang="en-GB" dirty="0" smtClean="0"/>
          </a:p>
          <a:p>
            <a:pPr lvl="1"/>
            <a:r>
              <a:rPr lang="en-GB" dirty="0" smtClean="0"/>
              <a:t>Des Teams der </a:t>
            </a:r>
            <a:r>
              <a:rPr lang="en-GB" dirty="0" err="1" smtClean="0"/>
              <a:t>allgemeinen</a:t>
            </a:r>
            <a:r>
              <a:rPr lang="en-GB" dirty="0" smtClean="0"/>
              <a:t> Palliative Care</a:t>
            </a:r>
          </a:p>
          <a:p>
            <a:r>
              <a:rPr lang="en-GB" dirty="0" err="1" smtClean="0"/>
              <a:t>Unterstützung</a:t>
            </a:r>
            <a:r>
              <a:rPr lang="en-GB" dirty="0" smtClean="0"/>
              <a:t> </a:t>
            </a:r>
            <a:r>
              <a:rPr lang="en-GB" dirty="0" err="1" smtClean="0"/>
              <a:t>über</a:t>
            </a:r>
            <a:r>
              <a:rPr lang="en-GB" dirty="0" smtClean="0"/>
              <a:t> den </a:t>
            </a:r>
            <a:r>
              <a:rPr lang="en-GB" dirty="0" err="1"/>
              <a:t>T</a:t>
            </a:r>
            <a:r>
              <a:rPr lang="en-GB" dirty="0" err="1" smtClean="0"/>
              <a:t>od</a:t>
            </a:r>
            <a:r>
              <a:rPr lang="en-GB" dirty="0" smtClean="0"/>
              <a:t> </a:t>
            </a:r>
            <a:r>
              <a:rPr lang="en-GB" dirty="0" err="1" smtClean="0"/>
              <a:t>hinaus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err="1" smtClean="0"/>
              <a:t>Ziel</a:t>
            </a:r>
            <a:r>
              <a:rPr lang="en-GB" dirty="0" smtClean="0"/>
              <a:t>:	</a:t>
            </a:r>
            <a:r>
              <a:rPr lang="en-GB" b="1" dirty="0" err="1" smtClean="0"/>
              <a:t>Unterstützung</a:t>
            </a:r>
            <a:r>
              <a:rPr lang="en-GB" dirty="0" smtClean="0"/>
              <a:t> der </a:t>
            </a:r>
            <a:r>
              <a:rPr lang="en-GB" dirty="0" err="1"/>
              <a:t>M</a:t>
            </a:r>
            <a:r>
              <a:rPr lang="en-GB" dirty="0" err="1" smtClean="0"/>
              <a:t>itbetroffenen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56716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Herr K: was </a:t>
            </a:r>
            <a:r>
              <a:rPr lang="en-GB" dirty="0" err="1" smtClean="0"/>
              <a:t>braucht</a:t>
            </a:r>
            <a:r>
              <a:rPr lang="en-GB" dirty="0" smtClean="0"/>
              <a:t> </a:t>
            </a:r>
            <a:r>
              <a:rPr lang="en-GB" dirty="0" err="1" smtClean="0"/>
              <a:t>er</a:t>
            </a:r>
            <a:r>
              <a:rPr lang="en-GB" dirty="0" smtClean="0"/>
              <a:t>, </a:t>
            </a:r>
            <a:r>
              <a:rPr lang="en-GB" dirty="0" err="1" smtClean="0"/>
              <a:t>wo</a:t>
            </a:r>
            <a:r>
              <a:rPr lang="en-GB" dirty="0" smtClean="0"/>
              <a:t> </a:t>
            </a:r>
            <a:r>
              <a:rPr lang="en-GB" dirty="0" err="1" smtClean="0"/>
              <a:t>setzen</a:t>
            </a:r>
            <a:r>
              <a:rPr lang="en-GB" dirty="0" smtClean="0"/>
              <a:t> </a:t>
            </a:r>
            <a:r>
              <a:rPr lang="en-GB" dirty="0" err="1" smtClean="0"/>
              <a:t>sie</a:t>
            </a:r>
            <a:r>
              <a:rPr lang="en-GB" dirty="0" smtClean="0"/>
              <a:t> an?</a:t>
            </a:r>
            <a:endParaRPr lang="en-GB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4000" b="1" dirty="0" err="1" smtClean="0"/>
              <a:t>Frage</a:t>
            </a:r>
            <a:r>
              <a:rPr lang="en-GB" sz="4000" b="1" dirty="0" smtClean="0"/>
              <a:t>: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64906619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6000" b="1" dirty="0" smtClean="0"/>
              <a:t>S</a:t>
            </a:r>
            <a:r>
              <a:rPr lang="en-GB" dirty="0" smtClean="0"/>
              <a:t> </a:t>
            </a:r>
            <a:r>
              <a:rPr lang="en-GB" dirty="0" err="1" smtClean="0"/>
              <a:t>Symptome</a:t>
            </a:r>
            <a:r>
              <a:rPr lang="en-GB" dirty="0" smtClean="0"/>
              <a:t>, </a:t>
            </a:r>
            <a:r>
              <a:rPr lang="en-GB" dirty="0" err="1" smtClean="0"/>
              <a:t>Probleme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Atemnot</a:t>
            </a:r>
            <a:r>
              <a:rPr lang="en-GB" dirty="0" smtClean="0"/>
              <a:t>, </a:t>
            </a:r>
            <a:r>
              <a:rPr lang="en-GB" dirty="0" err="1" smtClean="0"/>
              <a:t>Infektion</a:t>
            </a:r>
            <a:endParaRPr lang="en-GB" dirty="0" smtClean="0"/>
          </a:p>
          <a:p>
            <a:r>
              <a:rPr lang="en-GB" dirty="0" err="1" smtClean="0"/>
              <a:t>Müdigkeit</a:t>
            </a:r>
            <a:endParaRPr lang="en-GB" dirty="0" smtClean="0"/>
          </a:p>
          <a:p>
            <a:r>
              <a:rPr lang="en-GB" dirty="0" err="1" smtClean="0"/>
              <a:t>Kraftlosigkeit</a:t>
            </a:r>
            <a:endParaRPr lang="en-GB" dirty="0" smtClean="0"/>
          </a:p>
          <a:p>
            <a:r>
              <a:rPr lang="en-GB" dirty="0" err="1" smtClean="0"/>
              <a:t>Abhängigkeit</a:t>
            </a:r>
            <a:r>
              <a:rPr lang="en-GB" dirty="0" smtClean="0"/>
              <a:t> =&gt; Patient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err="1" smtClean="0"/>
              <a:t>Kognitiv</a:t>
            </a:r>
            <a:r>
              <a:rPr lang="en-GB" dirty="0" smtClean="0"/>
              <a:t> </a:t>
            </a:r>
            <a:r>
              <a:rPr lang="en-GB" dirty="0" err="1" smtClean="0"/>
              <a:t>eingeschränkt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r>
              <a:rPr lang="en-GB" dirty="0" smtClean="0"/>
              <a:t>?</a:t>
            </a:r>
            <a:r>
              <a:rPr lang="en-GB" dirty="0" err="1" smtClean="0"/>
              <a:t>ist</a:t>
            </a:r>
            <a:r>
              <a:rPr lang="en-GB" dirty="0" smtClean="0"/>
              <a:t> </a:t>
            </a:r>
            <a:r>
              <a:rPr lang="en-GB" dirty="0" err="1" smtClean="0"/>
              <a:t>alleine</a:t>
            </a:r>
            <a:r>
              <a:rPr lang="en-GB" dirty="0" smtClean="0"/>
              <a:t>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726621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6000" b="1" dirty="0" smtClean="0"/>
              <a:t>S</a:t>
            </a:r>
            <a:r>
              <a:rPr lang="en-GB" dirty="0" smtClean="0"/>
              <a:t> </a:t>
            </a:r>
            <a:r>
              <a:rPr lang="en-GB" dirty="0" err="1" smtClean="0"/>
              <a:t>Stärken</a:t>
            </a:r>
            <a:r>
              <a:rPr lang="en-GB" dirty="0" smtClean="0"/>
              <a:t>: </a:t>
            </a:r>
            <a:r>
              <a:rPr lang="en-GB" dirty="0" err="1" smtClean="0"/>
              <a:t>Ressourcen</a:t>
            </a:r>
            <a:r>
              <a:rPr lang="en-GB" dirty="0" smtClean="0"/>
              <a:t> /Coping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Kennt</a:t>
            </a:r>
            <a:r>
              <a:rPr lang="en-GB" dirty="0" smtClean="0"/>
              <a:t> </a:t>
            </a:r>
            <a:r>
              <a:rPr lang="en-GB" dirty="0" err="1" smtClean="0"/>
              <a:t>Krisenmanagement</a:t>
            </a:r>
            <a:endParaRPr lang="en-GB" dirty="0" smtClean="0"/>
          </a:p>
          <a:p>
            <a:r>
              <a:rPr lang="en-GB" dirty="0" err="1" smtClean="0"/>
              <a:t>Ist</a:t>
            </a:r>
            <a:r>
              <a:rPr lang="en-GB" dirty="0" smtClean="0"/>
              <a:t> </a:t>
            </a:r>
            <a:r>
              <a:rPr lang="en-GB" dirty="0" err="1" smtClean="0"/>
              <a:t>wenig</a:t>
            </a:r>
            <a:r>
              <a:rPr lang="en-GB" dirty="0" smtClean="0"/>
              <a:t> </a:t>
            </a:r>
            <a:r>
              <a:rPr lang="en-GB" dirty="0" err="1" smtClean="0"/>
              <a:t>ängstlich</a:t>
            </a:r>
            <a:endParaRPr lang="en-GB" dirty="0" smtClean="0"/>
          </a:p>
          <a:p>
            <a:r>
              <a:rPr lang="en-GB" dirty="0" err="1" smtClean="0"/>
              <a:t>Kann</a:t>
            </a:r>
            <a:r>
              <a:rPr lang="en-GB" dirty="0" smtClean="0"/>
              <a:t> </a:t>
            </a:r>
            <a:r>
              <a:rPr lang="en-GB" dirty="0" err="1" smtClean="0"/>
              <a:t>sich</a:t>
            </a:r>
            <a:r>
              <a:rPr lang="en-GB" dirty="0" smtClean="0"/>
              <a:t> </a:t>
            </a:r>
            <a:r>
              <a:rPr lang="en-GB" dirty="0" err="1" smtClean="0"/>
              <a:t>einschätzen</a:t>
            </a:r>
            <a:endParaRPr lang="en-GB" dirty="0" smtClean="0"/>
          </a:p>
          <a:p>
            <a:r>
              <a:rPr lang="en-GB" dirty="0" err="1" smtClean="0"/>
              <a:t>Ist</a:t>
            </a:r>
            <a:r>
              <a:rPr lang="en-GB" dirty="0" smtClean="0"/>
              <a:t> </a:t>
            </a:r>
            <a:r>
              <a:rPr lang="en-GB" dirty="0" err="1" smtClean="0"/>
              <a:t>kämpferisch</a:t>
            </a:r>
            <a:endParaRPr lang="en-GB" dirty="0" smtClean="0"/>
          </a:p>
          <a:p>
            <a:r>
              <a:rPr lang="en-GB" dirty="0" smtClean="0"/>
              <a:t>Hat </a:t>
            </a:r>
            <a:r>
              <a:rPr lang="en-GB" dirty="0" err="1" smtClean="0"/>
              <a:t>Lebenswillen</a:t>
            </a:r>
            <a:endParaRPr lang="en-GB" dirty="0" smtClean="0"/>
          </a:p>
          <a:p>
            <a:r>
              <a:rPr lang="en-GB" dirty="0" err="1" smtClean="0"/>
              <a:t>Ist</a:t>
            </a:r>
            <a:r>
              <a:rPr lang="en-GB" dirty="0" smtClean="0"/>
              <a:t> </a:t>
            </a:r>
            <a:r>
              <a:rPr lang="en-GB" dirty="0" err="1" smtClean="0"/>
              <a:t>selbständig</a:t>
            </a:r>
            <a:endParaRPr lang="en-GB" dirty="0" smtClean="0"/>
          </a:p>
          <a:p>
            <a:r>
              <a:rPr lang="en-GB" dirty="0" smtClean="0"/>
              <a:t>Hat </a:t>
            </a:r>
            <a:r>
              <a:rPr lang="en-GB" dirty="0" err="1" smtClean="0"/>
              <a:t>Humor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951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90099"/>
          </a:solidFill>
        </p:spPr>
        <p:txBody>
          <a:bodyPr/>
          <a:lstStyle/>
          <a:p>
            <a:pPr eaLnBrk="1" hangingPunct="1"/>
            <a:r>
              <a:rPr lang="de-CH" altLang="de-DE" sz="3600" b="1" smtClean="0">
                <a:solidFill>
                  <a:schemeClr val="bg1"/>
                </a:solidFill>
              </a:rPr>
              <a:t>Was heisst „palliativ</a:t>
            </a:r>
            <a:r>
              <a:rPr lang="ja-JP" altLang="de-CH" sz="3600" b="1" smtClean="0">
                <a:solidFill>
                  <a:schemeClr val="bg1"/>
                </a:solidFill>
              </a:rPr>
              <a:t>“</a:t>
            </a:r>
            <a:endParaRPr lang="de-CH" altLang="de-DE" sz="3600" b="1" smtClean="0">
              <a:solidFill>
                <a:schemeClr val="bg1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762000" y="2133600"/>
            <a:ext cx="7848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CH" sz="3200" i="1" dirty="0">
                <a:latin typeface="+mn-lt"/>
                <a:ea typeface="+mn-ea"/>
              </a:rPr>
              <a:t>kurativ oder palliativ</a:t>
            </a:r>
          </a:p>
          <a:p>
            <a:pPr algn="ctr">
              <a:spcBef>
                <a:spcPct val="50000"/>
              </a:spcBef>
              <a:defRPr/>
            </a:pPr>
            <a:r>
              <a:rPr lang="de-CH" sz="3200" i="1" dirty="0"/>
              <a:t>e</a:t>
            </a:r>
            <a:r>
              <a:rPr lang="de-CH" sz="3200" i="1" dirty="0" smtClean="0">
                <a:latin typeface="+mn-lt"/>
                <a:ea typeface="+mn-ea"/>
              </a:rPr>
              <a:t>in Konstrukt ?!</a:t>
            </a:r>
            <a:endParaRPr lang="de-CH" sz="3200" i="1" dirty="0">
              <a:latin typeface="+mn-lt"/>
              <a:ea typeface="+mn-ea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276600" y="4191000"/>
            <a:ext cx="2362200" cy="1143000"/>
            <a:chOff x="2064" y="2640"/>
            <a:chExt cx="1488" cy="720"/>
          </a:xfrm>
        </p:grpSpPr>
        <p:sp>
          <p:nvSpPr>
            <p:cNvPr id="26637" name="Rectangle 5"/>
            <p:cNvSpPr>
              <a:spLocks noChangeArrowheads="1"/>
            </p:cNvSpPr>
            <p:nvPr/>
          </p:nvSpPr>
          <p:spPr bwMode="auto">
            <a:xfrm>
              <a:off x="2064" y="2640"/>
              <a:ext cx="1488" cy="7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6638" name="AutoShape 6"/>
            <p:cNvSpPr>
              <a:spLocks noChangeArrowheads="1"/>
            </p:cNvSpPr>
            <p:nvPr/>
          </p:nvSpPr>
          <p:spPr bwMode="auto">
            <a:xfrm flipH="1">
              <a:off x="2064" y="2640"/>
              <a:ext cx="1488" cy="720"/>
            </a:xfrm>
            <a:prstGeom prst="rtTriangle">
              <a:avLst/>
            </a:prstGeom>
            <a:solidFill>
              <a:srgbClr val="9900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943600" y="4191000"/>
            <a:ext cx="2362200" cy="1193800"/>
            <a:chOff x="3744" y="2640"/>
            <a:chExt cx="1488" cy="752"/>
          </a:xfrm>
        </p:grpSpPr>
        <p:sp>
          <p:nvSpPr>
            <p:cNvPr id="26635" name="Rectangle 8"/>
            <p:cNvSpPr>
              <a:spLocks noChangeArrowheads="1"/>
            </p:cNvSpPr>
            <p:nvPr/>
          </p:nvSpPr>
          <p:spPr bwMode="auto">
            <a:xfrm>
              <a:off x="3744" y="2640"/>
              <a:ext cx="1488" cy="7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6636" name="Freeform 9"/>
            <p:cNvSpPr>
              <a:spLocks/>
            </p:cNvSpPr>
            <p:nvPr/>
          </p:nvSpPr>
          <p:spPr bwMode="auto">
            <a:xfrm>
              <a:off x="3744" y="2736"/>
              <a:ext cx="1488" cy="656"/>
            </a:xfrm>
            <a:custGeom>
              <a:avLst/>
              <a:gdLst>
                <a:gd name="T0" fmla="*/ 5 w 1488"/>
                <a:gd name="T1" fmla="*/ 557 h 656"/>
                <a:gd name="T2" fmla="*/ 112 w 1488"/>
                <a:gd name="T3" fmla="*/ 361 h 656"/>
                <a:gd name="T4" fmla="*/ 200 w 1488"/>
                <a:gd name="T5" fmla="*/ 274 h 656"/>
                <a:gd name="T6" fmla="*/ 249 w 1488"/>
                <a:gd name="T7" fmla="*/ 283 h 656"/>
                <a:gd name="T8" fmla="*/ 259 w 1488"/>
                <a:gd name="T9" fmla="*/ 313 h 656"/>
                <a:gd name="T10" fmla="*/ 317 w 1488"/>
                <a:gd name="T11" fmla="*/ 401 h 656"/>
                <a:gd name="T12" fmla="*/ 405 w 1488"/>
                <a:gd name="T13" fmla="*/ 440 h 656"/>
                <a:gd name="T14" fmla="*/ 444 w 1488"/>
                <a:gd name="T15" fmla="*/ 361 h 656"/>
                <a:gd name="T16" fmla="*/ 483 w 1488"/>
                <a:gd name="T17" fmla="*/ 186 h 656"/>
                <a:gd name="T18" fmla="*/ 513 w 1488"/>
                <a:gd name="T19" fmla="*/ 176 h 656"/>
                <a:gd name="T20" fmla="*/ 649 w 1488"/>
                <a:gd name="T21" fmla="*/ 137 h 656"/>
                <a:gd name="T22" fmla="*/ 708 w 1488"/>
                <a:gd name="T23" fmla="*/ 176 h 656"/>
                <a:gd name="T24" fmla="*/ 718 w 1488"/>
                <a:gd name="T25" fmla="*/ 205 h 656"/>
                <a:gd name="T26" fmla="*/ 757 w 1488"/>
                <a:gd name="T27" fmla="*/ 274 h 656"/>
                <a:gd name="T28" fmla="*/ 903 w 1488"/>
                <a:gd name="T29" fmla="*/ 361 h 656"/>
                <a:gd name="T30" fmla="*/ 971 w 1488"/>
                <a:gd name="T31" fmla="*/ 352 h 656"/>
                <a:gd name="T32" fmla="*/ 1010 w 1488"/>
                <a:gd name="T33" fmla="*/ 283 h 656"/>
                <a:gd name="T34" fmla="*/ 1176 w 1488"/>
                <a:gd name="T35" fmla="*/ 39 h 656"/>
                <a:gd name="T36" fmla="*/ 1196 w 1488"/>
                <a:gd name="T37" fmla="*/ 69 h 656"/>
                <a:gd name="T38" fmla="*/ 1225 w 1488"/>
                <a:gd name="T39" fmla="*/ 78 h 656"/>
                <a:gd name="T40" fmla="*/ 1372 w 1488"/>
                <a:gd name="T41" fmla="*/ 156 h 656"/>
                <a:gd name="T42" fmla="*/ 1469 w 1488"/>
                <a:gd name="T43" fmla="*/ 39 h 656"/>
                <a:gd name="T44" fmla="*/ 1479 w 1488"/>
                <a:gd name="T45" fmla="*/ 0 h 656"/>
                <a:gd name="T46" fmla="*/ 1488 w 1488"/>
                <a:gd name="T47" fmla="*/ 608 h 656"/>
                <a:gd name="T48" fmla="*/ 0 w 1488"/>
                <a:gd name="T49" fmla="*/ 656 h 656"/>
                <a:gd name="T50" fmla="*/ 5 w 1488"/>
                <a:gd name="T51" fmla="*/ 557 h 6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8"/>
                <a:gd name="T79" fmla="*/ 0 h 656"/>
                <a:gd name="T80" fmla="*/ 1488 w 1488"/>
                <a:gd name="T81" fmla="*/ 656 h 6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8" h="656">
                  <a:moveTo>
                    <a:pt x="5" y="557"/>
                  </a:moveTo>
                  <a:cubicBezTo>
                    <a:pt x="20" y="470"/>
                    <a:pt x="38" y="412"/>
                    <a:pt x="112" y="361"/>
                  </a:cubicBezTo>
                  <a:cubicBezTo>
                    <a:pt x="129" y="312"/>
                    <a:pt x="150" y="289"/>
                    <a:pt x="200" y="274"/>
                  </a:cubicBezTo>
                  <a:cubicBezTo>
                    <a:pt x="216" y="277"/>
                    <a:pt x="235" y="274"/>
                    <a:pt x="249" y="283"/>
                  </a:cubicBezTo>
                  <a:cubicBezTo>
                    <a:pt x="258" y="289"/>
                    <a:pt x="254" y="304"/>
                    <a:pt x="259" y="313"/>
                  </a:cubicBezTo>
                  <a:cubicBezTo>
                    <a:pt x="276" y="344"/>
                    <a:pt x="298" y="371"/>
                    <a:pt x="317" y="401"/>
                  </a:cubicBezTo>
                  <a:cubicBezTo>
                    <a:pt x="334" y="428"/>
                    <a:pt x="405" y="440"/>
                    <a:pt x="405" y="440"/>
                  </a:cubicBezTo>
                  <a:cubicBezTo>
                    <a:pt x="457" y="422"/>
                    <a:pt x="431" y="441"/>
                    <a:pt x="444" y="361"/>
                  </a:cubicBezTo>
                  <a:cubicBezTo>
                    <a:pt x="465" y="232"/>
                    <a:pt x="453" y="278"/>
                    <a:pt x="483" y="186"/>
                  </a:cubicBezTo>
                  <a:cubicBezTo>
                    <a:pt x="486" y="176"/>
                    <a:pt x="503" y="179"/>
                    <a:pt x="513" y="176"/>
                  </a:cubicBezTo>
                  <a:cubicBezTo>
                    <a:pt x="589" y="124"/>
                    <a:pt x="538" y="123"/>
                    <a:pt x="649" y="137"/>
                  </a:cubicBezTo>
                  <a:cubicBezTo>
                    <a:pt x="669" y="150"/>
                    <a:pt x="688" y="163"/>
                    <a:pt x="708" y="176"/>
                  </a:cubicBezTo>
                  <a:cubicBezTo>
                    <a:pt x="717" y="182"/>
                    <a:pt x="714" y="196"/>
                    <a:pt x="718" y="205"/>
                  </a:cubicBezTo>
                  <a:cubicBezTo>
                    <a:pt x="727" y="227"/>
                    <a:pt x="741" y="255"/>
                    <a:pt x="757" y="274"/>
                  </a:cubicBezTo>
                  <a:cubicBezTo>
                    <a:pt x="792" y="316"/>
                    <a:pt x="852" y="345"/>
                    <a:pt x="903" y="361"/>
                  </a:cubicBezTo>
                  <a:cubicBezTo>
                    <a:pt x="926" y="358"/>
                    <a:pt x="951" y="363"/>
                    <a:pt x="971" y="352"/>
                  </a:cubicBezTo>
                  <a:cubicBezTo>
                    <a:pt x="994" y="339"/>
                    <a:pt x="996" y="305"/>
                    <a:pt x="1010" y="283"/>
                  </a:cubicBezTo>
                  <a:cubicBezTo>
                    <a:pt x="1035" y="164"/>
                    <a:pt x="1050" y="82"/>
                    <a:pt x="1176" y="39"/>
                  </a:cubicBezTo>
                  <a:cubicBezTo>
                    <a:pt x="1183" y="49"/>
                    <a:pt x="1187" y="62"/>
                    <a:pt x="1196" y="69"/>
                  </a:cubicBezTo>
                  <a:cubicBezTo>
                    <a:pt x="1204" y="75"/>
                    <a:pt x="1216" y="73"/>
                    <a:pt x="1225" y="78"/>
                  </a:cubicBezTo>
                  <a:cubicBezTo>
                    <a:pt x="1276" y="106"/>
                    <a:pt x="1316" y="139"/>
                    <a:pt x="1372" y="156"/>
                  </a:cubicBezTo>
                  <a:cubicBezTo>
                    <a:pt x="1436" y="136"/>
                    <a:pt x="1450" y="99"/>
                    <a:pt x="1469" y="39"/>
                  </a:cubicBezTo>
                  <a:cubicBezTo>
                    <a:pt x="1480" y="5"/>
                    <a:pt x="1479" y="21"/>
                    <a:pt x="1479" y="0"/>
                  </a:cubicBezTo>
                  <a:lnTo>
                    <a:pt x="1488" y="608"/>
                  </a:lnTo>
                  <a:lnTo>
                    <a:pt x="0" y="656"/>
                  </a:lnTo>
                  <a:lnTo>
                    <a:pt x="5" y="557"/>
                  </a:lnTo>
                  <a:close/>
                </a:path>
              </a:pathLst>
            </a:custGeom>
            <a:solidFill>
              <a:srgbClr val="99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685800" y="4191000"/>
            <a:ext cx="2286000" cy="1143000"/>
            <a:chOff x="432" y="2640"/>
            <a:chExt cx="1440" cy="720"/>
          </a:xfrm>
        </p:grpSpPr>
        <p:sp>
          <p:nvSpPr>
            <p:cNvPr id="26631" name="Rectangle 11"/>
            <p:cNvSpPr>
              <a:spLocks noChangeArrowheads="1"/>
            </p:cNvSpPr>
            <p:nvPr/>
          </p:nvSpPr>
          <p:spPr bwMode="auto">
            <a:xfrm>
              <a:off x="432" y="2640"/>
              <a:ext cx="1104" cy="7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6632" name="Rectangle 12"/>
            <p:cNvSpPr>
              <a:spLocks noChangeArrowheads="1"/>
            </p:cNvSpPr>
            <p:nvPr/>
          </p:nvSpPr>
          <p:spPr bwMode="auto">
            <a:xfrm>
              <a:off x="1536" y="2640"/>
              <a:ext cx="288" cy="720"/>
            </a:xfrm>
            <a:prstGeom prst="rect">
              <a:avLst/>
            </a:prstGeom>
            <a:solidFill>
              <a:srgbClr val="9900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6633" name="Text Box 13"/>
            <p:cNvSpPr txBox="1">
              <a:spLocks noChangeArrowheads="1"/>
            </p:cNvSpPr>
            <p:nvPr/>
          </p:nvSpPr>
          <p:spPr bwMode="auto">
            <a:xfrm>
              <a:off x="624" y="2832"/>
              <a:ext cx="2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CH" altLang="de-DE">
                  <a:latin typeface="Arial" pitchFamily="34" charset="0"/>
                </a:rPr>
                <a:t>K</a:t>
              </a:r>
            </a:p>
          </p:txBody>
        </p:sp>
        <p:sp>
          <p:nvSpPr>
            <p:cNvPr id="26634" name="Text Box 14"/>
            <p:cNvSpPr txBox="1">
              <a:spLocks noChangeArrowheads="1"/>
            </p:cNvSpPr>
            <p:nvPr/>
          </p:nvSpPr>
          <p:spPr bwMode="auto">
            <a:xfrm>
              <a:off x="1584" y="2832"/>
              <a:ext cx="2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CH" altLang="de-DE">
                  <a:solidFill>
                    <a:schemeClr val="bg1"/>
                  </a:solidFill>
                  <a:latin typeface="Arial" pitchFamily="34" charset="0"/>
                </a:rPr>
                <a:t>P</a:t>
              </a:r>
            </a:p>
          </p:txBody>
        </p:sp>
      </p:grp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838200" y="5562600"/>
            <a:ext cx="7391400" cy="523875"/>
          </a:xfrm>
          <a:prstGeom prst="rect">
            <a:avLst/>
          </a:prstGeom>
          <a:solidFill>
            <a:srgbClr val="99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CH" altLang="de-DE" sz="2800" b="1">
                <a:solidFill>
                  <a:schemeClr val="bg1"/>
                </a:solidFill>
              </a:rPr>
              <a:t>„High- tech</a:t>
            </a:r>
            <a:r>
              <a:rPr lang="ja-JP" altLang="de-CH" sz="2800" b="1">
                <a:solidFill>
                  <a:schemeClr val="bg1"/>
                </a:solidFill>
              </a:rPr>
              <a:t>“</a:t>
            </a:r>
            <a:r>
              <a:rPr lang="de-CH" altLang="ja-JP" sz="2800" b="1">
                <a:solidFill>
                  <a:schemeClr val="bg1"/>
                </a:solidFill>
              </a:rPr>
              <a:t>    und/ oder     „High- touch</a:t>
            </a:r>
            <a:r>
              <a:rPr lang="ja-JP" altLang="de-CH" sz="2800" b="1">
                <a:solidFill>
                  <a:schemeClr val="bg1"/>
                </a:solidFill>
              </a:rPr>
              <a:t>“</a:t>
            </a:r>
            <a:endParaRPr lang="de-CH" altLang="de-DE" sz="28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679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7" grpId="0" animBg="1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6000" b="1" dirty="0" smtClean="0">
                <a:latin typeface="Times" charset="0"/>
              </a:rPr>
              <a:t>E</a:t>
            </a:r>
            <a:r>
              <a:rPr lang="de-DE" dirty="0" smtClean="0">
                <a:latin typeface="Times" charset="0"/>
              </a:rPr>
              <a:t> Ziele</a:t>
            </a:r>
            <a:endParaRPr lang="de-DE" dirty="0">
              <a:latin typeface="Times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de-DE" dirty="0">
                <a:latin typeface="Times" charset="0"/>
              </a:rPr>
              <a:t>Will leben, somit sofortige antibiotische Therapie</a:t>
            </a:r>
          </a:p>
          <a:p>
            <a:pPr eaLnBrk="1" hangingPunct="1"/>
            <a:r>
              <a:rPr lang="de-DE" dirty="0">
                <a:latin typeface="Times" charset="0"/>
              </a:rPr>
              <a:t>Wie kann eine nächste Pneumonie verhindert werden?</a:t>
            </a:r>
          </a:p>
          <a:p>
            <a:pPr eaLnBrk="1" hangingPunct="1"/>
            <a:r>
              <a:rPr lang="de-DE" dirty="0">
                <a:latin typeface="Times" charset="0"/>
              </a:rPr>
              <a:t>Wohin soll es gehen:</a:t>
            </a:r>
          </a:p>
          <a:p>
            <a:pPr lvl="1" eaLnBrk="1" hangingPunct="1"/>
            <a:r>
              <a:rPr lang="de-DE" dirty="0">
                <a:latin typeface="Times" charset="0"/>
              </a:rPr>
              <a:t>Wieder nach Hause</a:t>
            </a:r>
            <a:r>
              <a:rPr lang="de-DE" dirty="0" smtClean="0">
                <a:latin typeface="Times" charset="0"/>
              </a:rPr>
              <a:t>?</a:t>
            </a:r>
            <a:br>
              <a:rPr lang="de-DE" dirty="0" smtClean="0">
                <a:latin typeface="Times" charset="0"/>
              </a:rPr>
            </a:br>
            <a:r>
              <a:rPr lang="de-DE" dirty="0" smtClean="0">
                <a:latin typeface="Times" charset="0"/>
              </a:rPr>
              <a:t>=&gt; </a:t>
            </a:r>
            <a:r>
              <a:rPr lang="de-DE" dirty="0" err="1" smtClean="0">
                <a:latin typeface="Times" charset="0"/>
              </a:rPr>
              <a:t>grösst</a:t>
            </a:r>
            <a:r>
              <a:rPr lang="de-DE" dirty="0" smtClean="0">
                <a:latin typeface="Times" charset="0"/>
              </a:rPr>
              <a:t> mögliche Selbständigkeit</a:t>
            </a:r>
            <a:br>
              <a:rPr lang="de-DE" dirty="0" smtClean="0">
                <a:latin typeface="Times" charset="0"/>
              </a:rPr>
            </a:br>
            <a:r>
              <a:rPr lang="de-DE" dirty="0" smtClean="0">
                <a:latin typeface="Times" charset="0"/>
              </a:rPr>
              <a:t>=&gt; möglichst wenig Zeit im Spital</a:t>
            </a:r>
            <a:endParaRPr lang="de-DE" dirty="0">
              <a:latin typeface="Times" charset="0"/>
            </a:endParaRPr>
          </a:p>
          <a:p>
            <a:pPr lvl="1" eaLnBrk="1" hangingPunct="1"/>
            <a:r>
              <a:rPr lang="de-DE" dirty="0">
                <a:latin typeface="Times" charset="0"/>
              </a:rPr>
              <a:t>Möglichst wenig Symptome/Nebenwirkungen werden in Kauf genommen</a:t>
            </a:r>
          </a:p>
        </p:txBody>
      </p:sp>
    </p:spTree>
    <p:extLst>
      <p:ext uri="{BB962C8B-B14F-4D97-AF65-F5344CB8AC3E}">
        <p14:creationId xmlns:p14="http://schemas.microsoft.com/office/powerpoint/2010/main" val="40128077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6000" b="1" dirty="0" smtClean="0">
                <a:latin typeface="Times" charset="0"/>
              </a:rPr>
              <a:t>N</a:t>
            </a:r>
            <a:r>
              <a:rPr lang="de-DE" dirty="0" smtClean="0">
                <a:latin typeface="Times" charset="0"/>
              </a:rPr>
              <a:t> Netzaufbau</a:t>
            </a:r>
            <a:endParaRPr lang="de-DE" dirty="0">
              <a:latin typeface="Times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DE" dirty="0">
                <a:latin typeface="Times" charset="0"/>
              </a:rPr>
              <a:t>Austrittsplanung</a:t>
            </a:r>
          </a:p>
          <a:p>
            <a:pPr eaLnBrk="1" hangingPunct="1"/>
            <a:r>
              <a:rPr lang="de-DE" dirty="0">
                <a:latin typeface="Times" charset="0"/>
              </a:rPr>
              <a:t>Treffen der Teams zur Besprechung</a:t>
            </a:r>
          </a:p>
        </p:txBody>
      </p:sp>
    </p:spTree>
    <p:extLst>
      <p:ext uri="{BB962C8B-B14F-4D97-AF65-F5344CB8AC3E}">
        <p14:creationId xmlns:p14="http://schemas.microsoft.com/office/powerpoint/2010/main" val="376727279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6000" b="1" dirty="0" smtClean="0">
                <a:latin typeface="Times" charset="0"/>
              </a:rPr>
              <a:t>N</a:t>
            </a:r>
            <a:r>
              <a:rPr lang="de-DE" dirty="0" smtClean="0">
                <a:latin typeface="Times" charset="0"/>
              </a:rPr>
              <a:t> Der </a:t>
            </a:r>
            <a:r>
              <a:rPr lang="de-DE" dirty="0">
                <a:latin typeface="Times" charset="0"/>
              </a:rPr>
              <a:t>Runde Tisch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latin typeface="Times" charset="0"/>
              </a:rPr>
              <a:t>Begegnung des aktuell betreuenden und des in Zukunft betreuenden Teams</a:t>
            </a:r>
          </a:p>
          <a:p>
            <a:r>
              <a:rPr lang="de-DE" dirty="0">
                <a:latin typeface="Times" charset="0"/>
              </a:rPr>
              <a:t>Das Netz erleben</a:t>
            </a:r>
          </a:p>
          <a:p>
            <a:r>
              <a:rPr lang="de-DE" dirty="0">
                <a:latin typeface="Times" charset="0"/>
              </a:rPr>
              <a:t>Kontinuität erleben</a:t>
            </a:r>
          </a:p>
          <a:p>
            <a:r>
              <a:rPr lang="de-DE" dirty="0">
                <a:latin typeface="Times" charset="0"/>
              </a:rPr>
              <a:t>Die richtige Verschreibung</a:t>
            </a:r>
          </a:p>
          <a:p>
            <a:r>
              <a:rPr lang="de-DE" dirty="0">
                <a:latin typeface="Times" charset="0"/>
              </a:rPr>
              <a:t>Notfallszenarien</a:t>
            </a:r>
          </a:p>
        </p:txBody>
      </p:sp>
    </p:spTree>
    <p:extLst>
      <p:ext uri="{BB962C8B-B14F-4D97-AF65-F5344CB8AC3E}">
        <p14:creationId xmlns:p14="http://schemas.microsoft.com/office/powerpoint/2010/main" val="121671434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>
                <a:latin typeface="Times" charset="0"/>
              </a:rPr>
              <a:t>Ziele des Runden Tisches</a:t>
            </a:r>
          </a:p>
        </p:txBody>
      </p:sp>
      <p:sp>
        <p:nvSpPr>
          <p:cNvPr id="2867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>
                <a:latin typeface="Times" charset="0"/>
              </a:rPr>
              <a:t>Gleicher Informationsstand</a:t>
            </a:r>
          </a:p>
          <a:p>
            <a:r>
              <a:rPr lang="de-CH">
                <a:latin typeface="Times" charset="0"/>
              </a:rPr>
              <a:t>Entscheidungsfindung</a:t>
            </a:r>
          </a:p>
          <a:p>
            <a:r>
              <a:rPr lang="de-CH">
                <a:latin typeface="Times" charset="0"/>
              </a:rPr>
              <a:t>Ziele </a:t>
            </a:r>
          </a:p>
          <a:p>
            <a:pPr lvl="1"/>
            <a:r>
              <a:rPr lang="de-CH">
                <a:latin typeface="Times" charset="0"/>
              </a:rPr>
              <a:t>Zielvereinbarung</a:t>
            </a:r>
          </a:p>
          <a:p>
            <a:pPr lvl="1"/>
            <a:r>
              <a:rPr lang="de-CH">
                <a:latin typeface="Times" charset="0"/>
              </a:rPr>
              <a:t>des Spitalaufenthaltes</a:t>
            </a:r>
          </a:p>
          <a:p>
            <a:pPr lvl="1"/>
            <a:r>
              <a:rPr lang="de-CH">
                <a:latin typeface="Times" charset="0"/>
              </a:rPr>
              <a:t>Interdisziplinäre Besprechung in Anwesenheit der Familie und des Patienten</a:t>
            </a:r>
          </a:p>
          <a:p>
            <a:r>
              <a:rPr lang="de-CH">
                <a:latin typeface="Times" charset="0"/>
              </a:rPr>
              <a:t>Austrittsplanung</a:t>
            </a:r>
          </a:p>
        </p:txBody>
      </p:sp>
    </p:spTree>
    <p:extLst>
      <p:ext uri="{BB962C8B-B14F-4D97-AF65-F5344CB8AC3E}">
        <p14:creationId xmlns:p14="http://schemas.microsoft.com/office/powerpoint/2010/main" val="15269946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Was </a:t>
            </a:r>
            <a:r>
              <a:rPr lang="en-GB" dirty="0" err="1" smtClean="0"/>
              <a:t>würden</a:t>
            </a:r>
            <a:r>
              <a:rPr lang="en-GB" dirty="0" smtClean="0"/>
              <a:t> </a:t>
            </a:r>
            <a:r>
              <a:rPr lang="en-GB" dirty="0" err="1" smtClean="0"/>
              <a:t>sie</a:t>
            </a:r>
            <a:r>
              <a:rPr lang="en-GB" dirty="0" smtClean="0"/>
              <a:t> </a:t>
            </a:r>
            <a:r>
              <a:rPr lang="en-GB" dirty="0" err="1" smtClean="0"/>
              <a:t>bei</a:t>
            </a:r>
            <a:r>
              <a:rPr lang="en-GB" dirty="0" smtClean="0"/>
              <a:t> </a:t>
            </a:r>
            <a:r>
              <a:rPr lang="en-GB" dirty="0" err="1" smtClean="0"/>
              <a:t>Herrn</a:t>
            </a:r>
            <a:r>
              <a:rPr lang="en-GB" dirty="0" smtClean="0"/>
              <a:t> K </a:t>
            </a:r>
            <a:r>
              <a:rPr lang="en-GB" dirty="0" err="1" smtClean="0"/>
              <a:t>Planen</a:t>
            </a:r>
            <a:r>
              <a:rPr lang="en-GB" dirty="0" smtClean="0"/>
              <a:t> / </a:t>
            </a:r>
            <a:r>
              <a:rPr lang="en-GB" dirty="0" err="1" smtClean="0"/>
              <a:t>Vorsehen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4000" b="1" dirty="0" err="1" smtClean="0"/>
              <a:t>Frage</a:t>
            </a:r>
            <a:r>
              <a:rPr lang="en-GB" sz="4000" b="1" dirty="0" smtClean="0"/>
              <a:t>: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50630131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CC3399"/>
          </a:solidFill>
        </p:spPr>
        <p:txBody>
          <a:bodyPr>
            <a:normAutofit/>
          </a:bodyPr>
          <a:lstStyle/>
          <a:p>
            <a:pPr eaLnBrk="1" hangingPunct="1"/>
            <a:r>
              <a:rPr lang="de-CH" sz="3200" dirty="0">
                <a:solidFill>
                  <a:schemeClr val="tx1"/>
                </a:solidFill>
                <a:latin typeface="Arial" charset="0"/>
              </a:rPr>
              <a:t>Fallgeschichte Herr K</a:t>
            </a:r>
          </a:p>
        </p:txBody>
      </p:sp>
      <p:sp>
        <p:nvSpPr>
          <p:cNvPr id="29699" name="Rechteck 4"/>
          <p:cNvSpPr>
            <a:spLocks noChangeArrowheads="1"/>
          </p:cNvSpPr>
          <p:nvPr/>
        </p:nvSpPr>
        <p:spPr bwMode="auto">
          <a:xfrm>
            <a:off x="1071563" y="2644775"/>
            <a:ext cx="7000875" cy="3108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de-DE" sz="2800" dirty="0"/>
              <a:t>Patient geht mit lokaler spitalexternen Krankenpflege nach Hause,</a:t>
            </a:r>
          </a:p>
          <a:p>
            <a:pPr algn="ctr" eaLnBrk="1" hangingPunct="1"/>
            <a:r>
              <a:rPr lang="de-DE" sz="2800" dirty="0"/>
              <a:t>Spitalbett bleibt für 2 Tage </a:t>
            </a:r>
            <a:r>
              <a:rPr lang="de-DE" sz="2800" dirty="0" smtClean="0"/>
              <a:t>reserviert</a:t>
            </a:r>
            <a:endParaRPr lang="de-DE" sz="2800" dirty="0"/>
          </a:p>
          <a:p>
            <a:pPr algn="ctr" eaLnBrk="1" hangingPunct="1"/>
            <a:r>
              <a:rPr lang="de-DE" sz="2800" dirty="0"/>
              <a:t>Brückendienst macht Hintergrund-Dienst</a:t>
            </a:r>
          </a:p>
          <a:p>
            <a:pPr algn="ctr" eaLnBrk="1" hangingPunct="1"/>
            <a:r>
              <a:rPr lang="de-DE" sz="2800" dirty="0"/>
              <a:t>Patient kommt nach weniger als 12 Stunden ins Spital zurück: hatte keine Kraft, </a:t>
            </a:r>
            <a:r>
              <a:rPr lang="de-DE" sz="2800" dirty="0" err="1"/>
              <a:t>sass</a:t>
            </a:r>
            <a:r>
              <a:rPr lang="de-DE" sz="2800" dirty="0"/>
              <a:t> nur auf dem Stuhl, hatte Angst!</a:t>
            </a: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305456496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i="1" dirty="0" smtClean="0"/>
              <a:t>Was </a:t>
            </a:r>
            <a:r>
              <a:rPr lang="en-GB" b="0" i="1" dirty="0" err="1" smtClean="0"/>
              <a:t>dachte</a:t>
            </a:r>
            <a:r>
              <a:rPr lang="en-GB" b="0" i="1" dirty="0" smtClean="0"/>
              <a:t> Herr K </a:t>
            </a:r>
            <a:r>
              <a:rPr lang="en-GB" b="0" i="1" dirty="0" err="1" smtClean="0"/>
              <a:t>über</a:t>
            </a:r>
            <a:r>
              <a:rPr lang="en-GB" b="0" i="1" dirty="0" smtClean="0"/>
              <a:t> </a:t>
            </a:r>
            <a:r>
              <a:rPr lang="en-GB" b="0" i="1" dirty="0" err="1" smtClean="0"/>
              <a:t>unser</a:t>
            </a:r>
            <a:r>
              <a:rPr lang="en-GB" b="0" i="1" dirty="0" smtClean="0"/>
              <a:t> </a:t>
            </a:r>
            <a:r>
              <a:rPr lang="en-GB" b="0" i="1" dirty="0" err="1" smtClean="0"/>
              <a:t>Vorgehen</a:t>
            </a:r>
            <a:r>
              <a:rPr lang="en-GB" b="0" i="1" dirty="0" smtClean="0"/>
              <a:t>?</a:t>
            </a:r>
            <a:endParaRPr lang="en-GB" b="0" i="1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4000" b="1" dirty="0" err="1" smtClean="0"/>
              <a:t>Frage</a:t>
            </a:r>
            <a:r>
              <a:rPr lang="en-GB" sz="4000" b="1" dirty="0" smtClean="0"/>
              <a:t>: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20588544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sz="2400" b="1">
                <a:solidFill>
                  <a:srgbClr val="990099"/>
                </a:solidFill>
                <a:latin typeface="Arial" charset="0"/>
              </a:rPr>
              <a:t>Reflexion aus Sicht des Patienten</a:t>
            </a:r>
            <a:endParaRPr lang="de-CH" sz="2400">
              <a:solidFill>
                <a:srgbClr val="990099"/>
              </a:solidFill>
              <a:latin typeface="Arial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457200" y="1447800"/>
            <a:ext cx="8229600" cy="4300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de-CH">
                <a:latin typeface="Arial" charset="0"/>
              </a:rPr>
              <a:t>ich fühle mich verstanden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de-CH">
                <a:latin typeface="Arial" charset="0"/>
              </a:rPr>
              <a:t>Ich fühle mich gut informiert (+ Team vorinformiert)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de-CH">
                <a:latin typeface="Arial" charset="0"/>
              </a:rPr>
              <a:t>Ich fühle mich in meinen Beziehungen unterstützt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de-CH">
                <a:latin typeface="Arial" charset="0"/>
              </a:rPr>
              <a:t>Mein Umfeld ist gemäss meinem Wunsch integriert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de-CH">
                <a:latin typeface="Arial" charset="0"/>
              </a:rPr>
              <a:t>Das Team ist gut koordiniert und informiert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de-CH">
                <a:latin typeface="Arial" charset="0"/>
              </a:rPr>
              <a:t> verschiedene Einrichtungen bilden ein Netz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de-CH">
                <a:latin typeface="Arial" charset="0"/>
              </a:rPr>
              <a:t>Ich kann Chefrolle haben UND delegieren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de-CH">
                <a:latin typeface="Arial" charset="0"/>
              </a:rPr>
              <a:t>Mediziner haben und zeigen ihre Grenzen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85800" y="5867400"/>
            <a:ext cx="7391400" cy="457200"/>
          </a:xfrm>
          <a:prstGeom prst="rect">
            <a:avLst/>
          </a:prstGeom>
          <a:solidFill>
            <a:srgbClr val="99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CH">
                <a:solidFill>
                  <a:schemeClr val="bg1"/>
                </a:solidFill>
                <a:latin typeface="Arial" charset="0"/>
              </a:rPr>
              <a:t>= moderne, partnerschaftliche Medizin und Pflege</a:t>
            </a:r>
          </a:p>
        </p:txBody>
      </p:sp>
    </p:spTree>
    <p:extLst>
      <p:ext uri="{BB962C8B-B14F-4D97-AF65-F5344CB8AC3E}">
        <p14:creationId xmlns:p14="http://schemas.microsoft.com/office/powerpoint/2010/main" val="1469024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nimBg="1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latin typeface="Times" charset="0"/>
              </a:rPr>
              <a:t>Zusammenfassung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z="2800">
                <a:latin typeface="Times" charset="0"/>
              </a:rPr>
              <a:t>Palliative Care....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de-DE" sz="2400">
                <a:latin typeface="Times" charset="0"/>
              </a:rPr>
              <a:t>...ummantelt, bildet ein Netz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de-DE" sz="2400">
                <a:latin typeface="Times" charset="0"/>
              </a:rPr>
              <a:t>...ist respektvoll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de-DE" sz="2400">
                <a:latin typeface="Times" charset="0"/>
              </a:rPr>
              <a:t>...ist patientenorientiert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de-DE" sz="2400">
                <a:latin typeface="Times" charset="0"/>
              </a:rPr>
              <a:t>...ist partnerschaftlich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de-DE" sz="2400">
                <a:latin typeface="Times" charset="0"/>
              </a:rPr>
              <a:t>...ist vorausschauend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de-DE" sz="2400">
                <a:latin typeface="Times" charset="0"/>
              </a:rPr>
              <a:t>...ist whs Kosten sparend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de-DE" sz="2400">
                <a:latin typeface="Times" charset="0"/>
              </a:rPr>
              <a:t>...ist flexibel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de-DE" sz="2400">
                <a:latin typeface="Times" charset="0"/>
              </a:rPr>
              <a:t>...ist nicht (nur) abwartend, sondern sehr aktiv mit anderem Fokus</a:t>
            </a:r>
          </a:p>
        </p:txBody>
      </p:sp>
    </p:spTree>
    <p:extLst>
      <p:ext uri="{BB962C8B-B14F-4D97-AF65-F5344CB8AC3E}">
        <p14:creationId xmlns:p14="http://schemas.microsoft.com/office/powerpoint/2010/main" val="45999622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Herausforderungen</a:t>
            </a:r>
            <a:r>
              <a:rPr lang="en-GB" dirty="0" smtClean="0"/>
              <a:t> der Palliative Care</a:t>
            </a:r>
            <a:endParaRPr lang="en-GB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322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Unterscheide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4442027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de-CH" altLang="de-DE" smtClean="0"/>
              <a:t>Herausforderungen </a:t>
            </a:r>
            <a:br>
              <a:rPr lang="de-CH" altLang="de-DE" smtClean="0"/>
            </a:br>
            <a:r>
              <a:rPr lang="de-CH" altLang="de-DE" sz="3200" smtClean="0"/>
              <a:t>der Palliative Care</a:t>
            </a:r>
            <a:endParaRPr lang="de-CH" altLang="de-DE" smtClean="0"/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CH" altLang="de-DE" smtClean="0"/>
              <a:t>Sterben und Tod</a:t>
            </a:r>
          </a:p>
          <a:p>
            <a:pPr eaLnBrk="1" hangingPunct="1"/>
            <a:r>
              <a:rPr lang="de-CH" altLang="de-DE" smtClean="0"/>
              <a:t>Schmerz- und Symptommanagement</a:t>
            </a:r>
          </a:p>
          <a:p>
            <a:pPr eaLnBrk="1" hangingPunct="1"/>
            <a:r>
              <a:rPr lang="de-CH" altLang="de-DE" smtClean="0"/>
              <a:t>Komplexität</a:t>
            </a:r>
          </a:p>
          <a:p>
            <a:pPr eaLnBrk="1" hangingPunct="1"/>
            <a:r>
              <a:rPr lang="de-CH" altLang="de-DE" smtClean="0"/>
              <a:t>Prognose- und Entscheidungsfindung</a:t>
            </a:r>
          </a:p>
          <a:p>
            <a:pPr eaLnBrk="1" hangingPunct="1"/>
            <a:r>
              <a:rPr lang="de-CH" altLang="de-DE" smtClean="0"/>
              <a:t>Patientenorientierung</a:t>
            </a:r>
          </a:p>
          <a:p>
            <a:pPr eaLnBrk="1" hangingPunct="1"/>
            <a:r>
              <a:rPr lang="de-CH" altLang="de-DE" smtClean="0"/>
              <a:t>Angehörige mit einbeziehen</a:t>
            </a:r>
          </a:p>
          <a:p>
            <a:pPr eaLnBrk="1" hangingPunct="1"/>
            <a:r>
              <a:rPr lang="de-CH" altLang="de-DE" smtClean="0"/>
              <a:t>Lebensqualität abschätzen</a:t>
            </a:r>
          </a:p>
        </p:txBody>
      </p:sp>
    </p:spTree>
    <p:extLst>
      <p:ext uri="{BB962C8B-B14F-4D97-AF65-F5344CB8AC3E}">
        <p14:creationId xmlns:p14="http://schemas.microsoft.com/office/powerpoint/2010/main" val="82701771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de-CH" altLang="de-DE" smtClean="0"/>
              <a:t>Herausforderungen </a:t>
            </a:r>
            <a:br>
              <a:rPr lang="de-CH" altLang="de-DE" smtClean="0"/>
            </a:br>
            <a:r>
              <a:rPr lang="de-CH" altLang="de-DE" sz="3200" smtClean="0"/>
              <a:t>der Palliative Care</a:t>
            </a:r>
            <a:endParaRPr lang="de-CH" altLang="de-DE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CH" altLang="de-DE" smtClean="0"/>
              <a:t>Kontinuität</a:t>
            </a:r>
          </a:p>
          <a:p>
            <a:pPr eaLnBrk="1" hangingPunct="1"/>
            <a:r>
              <a:rPr lang="de-CH" altLang="de-DE" smtClean="0"/>
              <a:t>Interdisziplinarität, Multiprofessionalität</a:t>
            </a:r>
          </a:p>
          <a:p>
            <a:pPr eaLnBrk="1" hangingPunct="1"/>
            <a:r>
              <a:rPr lang="de-CH" altLang="de-DE" smtClean="0"/>
              <a:t>Autonomie zu gewähren</a:t>
            </a:r>
          </a:p>
          <a:p>
            <a:pPr eaLnBrk="1" hangingPunct="1"/>
            <a:r>
              <a:rPr lang="de-CH" altLang="de-DE" smtClean="0"/>
              <a:t>Ereignisse vorwegzunehmen (Prognostizieren)</a:t>
            </a:r>
          </a:p>
          <a:p>
            <a:pPr eaLnBrk="1" hangingPunct="1"/>
            <a:r>
              <a:rPr lang="de-CH" altLang="de-DE" smtClean="0"/>
              <a:t>Betreuung über den Tod hinaus</a:t>
            </a:r>
          </a:p>
        </p:txBody>
      </p:sp>
    </p:spTree>
    <p:extLst>
      <p:ext uri="{BB962C8B-B14F-4D97-AF65-F5344CB8AC3E}">
        <p14:creationId xmlns:p14="http://schemas.microsoft.com/office/powerpoint/2010/main" val="157950993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de-DE" sz="3600" u="sng" dirty="0" smtClean="0">
                <a:latin typeface="+mn-lt"/>
                <a:ea typeface="+mj-ea"/>
              </a:rPr>
              <a:t>Ein Dilemma</a:t>
            </a:r>
            <a:endParaRPr lang="de-DE" sz="3200" dirty="0" smtClean="0">
              <a:latin typeface="+mn-lt"/>
              <a:ea typeface="+mj-ea"/>
            </a:endParaRPr>
          </a:p>
        </p:txBody>
      </p:sp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304800" y="838200"/>
            <a:ext cx="32766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/>
              <a:t>Oft unrealistische Erwartungen d. Patienten und Angehörigen (die Medizin kann heute alles)</a:t>
            </a: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4876800" y="914400"/>
            <a:ext cx="3657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/>
              <a:t>Sterben = „Niederlage der Medizin</a:t>
            </a:r>
            <a:r>
              <a:rPr lang="de-DE" altLang="en-GB"/>
              <a:t>“</a:t>
            </a:r>
            <a:r>
              <a:rPr lang="de-DE" altLang="de-DE"/>
              <a:t> (es gibt immer eine Lösung)</a:t>
            </a: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3124200" y="2971800"/>
            <a:ext cx="297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2800" b="1"/>
              <a:t>„Alles machen</a:t>
            </a:r>
            <a:r>
              <a:rPr lang="de-DE" altLang="en-GB" sz="2800" b="1"/>
              <a:t>“</a:t>
            </a:r>
            <a:endParaRPr lang="de-DE" altLang="de-DE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733800" y="36576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de-DE" dirty="0">
                <a:latin typeface="+mn-lt"/>
                <a:ea typeface="+mn-ea"/>
              </a:rPr>
              <a:t>VERSUS</a:t>
            </a:r>
          </a:p>
        </p:txBody>
      </p:sp>
      <p:sp>
        <p:nvSpPr>
          <p:cNvPr id="24582" name="Text Box 7"/>
          <p:cNvSpPr txBox="1">
            <a:spLocks noChangeArrowheads="1"/>
          </p:cNvSpPr>
          <p:nvPr/>
        </p:nvSpPr>
        <p:spPr bwMode="auto">
          <a:xfrm>
            <a:off x="914400" y="4953000"/>
            <a:ext cx="2819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/>
              <a:t>„Overtreatment</a:t>
            </a:r>
            <a:r>
              <a:rPr lang="de-DE" altLang="en-GB"/>
              <a:t>“</a:t>
            </a:r>
            <a:r>
              <a:rPr lang="de-DE" altLang="de-DE"/>
              <a:t>, Autonomieverlust, Alternativmedizin</a:t>
            </a:r>
          </a:p>
        </p:txBody>
      </p:sp>
      <p:sp>
        <p:nvSpPr>
          <p:cNvPr id="24583" name="Text Box 8"/>
          <p:cNvSpPr txBox="1">
            <a:spLocks noChangeArrowheads="1"/>
          </p:cNvSpPr>
          <p:nvPr/>
        </p:nvSpPr>
        <p:spPr bwMode="auto">
          <a:xfrm>
            <a:off x="4876800" y="4724400"/>
            <a:ext cx="3810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/>
              <a:t>Lösung für alles = selbst-gemachte Sackgasse? (Medien etc.);</a:t>
            </a:r>
          </a:p>
          <a:p>
            <a:pPr>
              <a:spcBef>
                <a:spcPct val="50000"/>
              </a:spcBef>
            </a:pPr>
            <a:r>
              <a:rPr lang="de-DE" altLang="de-DE"/>
              <a:t>+ Pflege gegen Ärzte</a:t>
            </a:r>
          </a:p>
        </p:txBody>
      </p:sp>
      <p:sp>
        <p:nvSpPr>
          <p:cNvPr id="24584" name="Text Box 9"/>
          <p:cNvSpPr txBox="1">
            <a:spLocks noChangeArrowheads="1"/>
          </p:cNvSpPr>
          <p:nvPr/>
        </p:nvSpPr>
        <p:spPr bwMode="auto">
          <a:xfrm>
            <a:off x="1905000" y="4191000"/>
            <a:ext cx="4953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2800" b="1"/>
              <a:t>„Nichts mehr (zu) machen</a:t>
            </a:r>
            <a:endParaRPr lang="de-DE" altLang="de-DE"/>
          </a:p>
        </p:txBody>
      </p:sp>
      <p:sp>
        <p:nvSpPr>
          <p:cNvPr id="24585" name="AutoShape 10"/>
          <p:cNvSpPr>
            <a:spLocks noChangeArrowheads="1"/>
          </p:cNvSpPr>
          <p:nvPr/>
        </p:nvSpPr>
        <p:spPr bwMode="auto">
          <a:xfrm rot="10800000">
            <a:off x="3962400" y="2057400"/>
            <a:ext cx="1219200" cy="8382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057 w 21600"/>
              <a:gd name="T13" fmla="*/ 12096 h 21600"/>
              <a:gd name="T14" fmla="*/ 19543 w 21600"/>
              <a:gd name="T15" fmla="*/ 1814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171" y="6171"/>
                </a:lnTo>
                <a:lnTo>
                  <a:pt x="8640" y="6171"/>
                </a:lnTo>
                <a:lnTo>
                  <a:pt x="8640" y="12096"/>
                </a:lnTo>
                <a:lnTo>
                  <a:pt x="4408" y="12096"/>
                </a:lnTo>
                <a:lnTo>
                  <a:pt x="4408" y="8639"/>
                </a:lnTo>
                <a:lnTo>
                  <a:pt x="0" y="15120"/>
                </a:lnTo>
                <a:lnTo>
                  <a:pt x="4408" y="21600"/>
                </a:lnTo>
                <a:lnTo>
                  <a:pt x="4408" y="18143"/>
                </a:lnTo>
                <a:lnTo>
                  <a:pt x="17192" y="18143"/>
                </a:lnTo>
                <a:lnTo>
                  <a:pt x="17192" y="21600"/>
                </a:lnTo>
                <a:lnTo>
                  <a:pt x="21600" y="15120"/>
                </a:lnTo>
                <a:lnTo>
                  <a:pt x="17192" y="8639"/>
                </a:lnTo>
                <a:lnTo>
                  <a:pt x="17192" y="12096"/>
                </a:lnTo>
                <a:lnTo>
                  <a:pt x="12960" y="12096"/>
                </a:lnTo>
                <a:lnTo>
                  <a:pt x="12960" y="6171"/>
                </a:lnTo>
                <a:lnTo>
                  <a:pt x="15429" y="6171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4687807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de-DE" altLang="de-DE" smtClean="0"/>
              <a:t>Menschen wünschen sich vom Gesundheitssystem....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38862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CH" altLang="de-DE" sz="2400" smtClean="0"/>
              <a:t>....eine umfassende, ganzheitliche Medizin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CH" altLang="de-DE" sz="2400" smtClean="0"/>
              <a:t>....eine menschliche Medizin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CH" altLang="de-DE" sz="2400" smtClean="0"/>
              <a:t>....weniger Aktionismus; „High- tech</a:t>
            </a:r>
            <a:r>
              <a:rPr lang="ja-JP" altLang="de-CH" sz="2400" smtClean="0"/>
              <a:t>“</a:t>
            </a:r>
            <a:r>
              <a:rPr lang="de-CH" altLang="ja-JP" sz="2400" smtClean="0"/>
              <a:t> UND „High-touch</a:t>
            </a:r>
            <a:r>
              <a:rPr lang="ja-JP" altLang="de-CH" sz="2400" smtClean="0"/>
              <a:t>“</a:t>
            </a:r>
            <a:endParaRPr lang="de-CH" altLang="ja-JP" sz="2400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CH" altLang="de-DE" sz="2400" smtClean="0"/>
              <a:t>....individuelle und fachlich hochstehende Beratung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CH" altLang="de-DE" sz="2400" smtClean="0"/>
              <a:t>....24- Stunden- Verfügbarkeit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CH" altLang="de-DE" sz="2400" smtClean="0"/>
              <a:t>....weniger Kosten bei gleichbleibender Qualität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CH" altLang="de-DE" sz="2400" smtClean="0"/>
              <a:t>............  </a:t>
            </a:r>
            <a:r>
              <a:rPr lang="de-CH" altLang="de-DE" sz="2400" i="1" smtClean="0"/>
              <a:t>(SAMW: Zukunft der Medizin)</a:t>
            </a:r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68423367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2"/>
          <p:cNvSpPr txBox="1">
            <a:spLocks noChangeArrowheads="1"/>
          </p:cNvSpPr>
          <p:nvPr/>
        </p:nvSpPr>
        <p:spPr bwMode="auto">
          <a:xfrm>
            <a:off x="1219200" y="1219200"/>
            <a:ext cx="68580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CH" altLang="de-DE" sz="2800"/>
              <a:t>Ein wesentlicher Beitrag der Palliative Care </a:t>
            </a:r>
          </a:p>
          <a:p>
            <a:pPr eaLnBrk="1" hangingPunct="1">
              <a:spcBef>
                <a:spcPct val="50000"/>
              </a:spcBef>
            </a:pPr>
            <a:endParaRPr lang="de-CH" altLang="de-DE" sz="2800"/>
          </a:p>
          <a:p>
            <a:pPr eaLnBrk="1" hangingPunct="1">
              <a:spcBef>
                <a:spcPct val="50000"/>
              </a:spcBef>
            </a:pPr>
            <a:r>
              <a:rPr lang="de-CH" altLang="de-DE" sz="2800"/>
              <a:t>Hilfe bei der Entscheidungsfindung: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de-CH" altLang="de-DE" sz="2800"/>
              <a:t> wenn „nichts mehr zu machen ist</a:t>
            </a:r>
            <a:r>
              <a:rPr lang="ja-JP" altLang="de-CH" sz="2800"/>
              <a:t>“</a:t>
            </a:r>
            <a:endParaRPr lang="de-CH" altLang="ja-JP" sz="2800"/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de-CH" altLang="de-DE" sz="2800"/>
              <a:t> gibt es noch ganz viel anzubieten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de-CH" altLang="de-DE" sz="2800"/>
              <a:t> und viel mehr als nur ein Ende voller Schrecken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de-CH" altLang="de-DE" sz="2800"/>
              <a:t> der Weg aber bleibt ein Abenteuer</a:t>
            </a:r>
          </a:p>
        </p:txBody>
      </p:sp>
    </p:spTree>
    <p:extLst>
      <p:ext uri="{BB962C8B-B14F-4D97-AF65-F5344CB8AC3E}">
        <p14:creationId xmlns:p14="http://schemas.microsoft.com/office/powerpoint/2010/main" val="214328613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de-DE" smtClean="0">
                <a:solidFill>
                  <a:schemeClr val="tx1"/>
                </a:solidFill>
              </a:rPr>
              <a:t>Das gemeinsame Credo</a:t>
            </a:r>
          </a:p>
        </p:txBody>
      </p:sp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1752600" y="2438400"/>
            <a:ext cx="586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de-DE">
              <a:latin typeface="Arial" pitchFamily="34" charset="0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457200" y="2895600"/>
            <a:ext cx="8153400" cy="25542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CH" altLang="de-DE" sz="3200"/>
              <a:t> Der „Ton</a:t>
            </a:r>
            <a:r>
              <a:rPr lang="ja-JP" altLang="de-CH" sz="3200"/>
              <a:t>“</a:t>
            </a:r>
            <a:r>
              <a:rPr lang="de-CH" altLang="ja-JP" sz="3200"/>
              <a:t> (Haltung) muss stimmen  </a:t>
            </a:r>
          </a:p>
          <a:p>
            <a:pPr algn="ctr" eaLnBrk="1" hangingPunct="1">
              <a:spcBef>
                <a:spcPct val="50000"/>
              </a:spcBef>
            </a:pPr>
            <a:r>
              <a:rPr lang="de-CH" altLang="de-DE" sz="3200"/>
              <a:t>Und die Theorie</a:t>
            </a:r>
          </a:p>
          <a:p>
            <a:pPr algn="ctr" eaLnBrk="1" hangingPunct="1">
              <a:spcBef>
                <a:spcPct val="50000"/>
              </a:spcBef>
            </a:pPr>
            <a:r>
              <a:rPr lang="de-CH" altLang="de-DE" sz="3200"/>
              <a:t>Und die (Selbst-) Reflexion (Umgang mit „keine Lösung</a:t>
            </a:r>
            <a:r>
              <a:rPr lang="ja-JP" altLang="de-CH" sz="3200"/>
              <a:t>“</a:t>
            </a:r>
            <a:r>
              <a:rPr lang="de-CH" altLang="ja-JP" sz="3200"/>
              <a:t>)</a:t>
            </a:r>
            <a:endParaRPr lang="de-CH" altLang="de-DE" sz="3200"/>
          </a:p>
        </p:txBody>
      </p:sp>
    </p:spTree>
    <p:extLst>
      <p:ext uri="{BB962C8B-B14F-4D97-AF65-F5344CB8AC3E}">
        <p14:creationId xmlns:p14="http://schemas.microsoft.com/office/powerpoint/2010/main" val="2795134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build="p" animBg="1" autoUpdateAnimBg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Würde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39347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 smtClean="0"/>
              <a:t>Budesverfassung</a:t>
            </a:r>
            <a:r>
              <a:rPr lang="de-CH" dirty="0" smtClean="0"/>
              <a:t> Art 7</a:t>
            </a:r>
            <a:br>
              <a:rPr lang="de-CH" dirty="0" smtClean="0"/>
            </a:br>
            <a:r>
              <a:rPr lang="de-CH" sz="2000" dirty="0" smtClean="0"/>
              <a:t>Prof. Andreas Kley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CH" dirty="0" smtClean="0"/>
              <a:t>Die Würde des Menschen ist zu achten und zu schützen:</a:t>
            </a:r>
          </a:p>
          <a:p>
            <a:pPr lvl="1"/>
            <a:r>
              <a:rPr lang="de-CH" dirty="0" smtClean="0"/>
              <a:t>Menschenwürde = Kern und Anknüpfungspunkt anderer Grundrechte, umreisst deren Gehalt, Richtschur für deren Auslegung, </a:t>
            </a:r>
            <a:r>
              <a:rPr lang="de-CH" dirty="0"/>
              <a:t>K</a:t>
            </a:r>
            <a:r>
              <a:rPr lang="de-CH" dirty="0" smtClean="0"/>
              <a:t>onkretisierung und Fortbildung</a:t>
            </a:r>
          </a:p>
          <a:p>
            <a:pPr lvl="1"/>
            <a:r>
              <a:rPr lang="de-CH" dirty="0" smtClean="0"/>
              <a:t>Bedeutung als selbständig anrufbares Grundrecht: MW ist ein subsidiäres Auffangrecht für den Fall, dass alle anderen Grundrechte nicht anwendbar sind</a:t>
            </a:r>
          </a:p>
          <a:p>
            <a:pPr lvl="1"/>
            <a:r>
              <a:rPr lang="de-CH" dirty="0" smtClean="0"/>
              <a:t>Programmatische Bedeutung: Schutz der MW fliesst in alle Gebiete der Gesetzgebung ein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0293452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Bundesverfassung</a:t>
            </a:r>
            <a:br>
              <a:rPr lang="de-CH" dirty="0" smtClean="0"/>
            </a:br>
            <a:r>
              <a:rPr lang="de-CH" sz="2000" dirty="0" smtClean="0"/>
              <a:t>Prof Andreas Kley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d</a:t>
            </a:r>
            <a:r>
              <a:rPr lang="de-CH" dirty="0" smtClean="0"/>
              <a:t>er </a:t>
            </a:r>
            <a:r>
              <a:rPr lang="de-CH" dirty="0" err="1" smtClean="0"/>
              <a:t>kriteriale</a:t>
            </a:r>
            <a:r>
              <a:rPr lang="de-CH" dirty="0" smtClean="0"/>
              <a:t> Gehalt der Menschenwürde bleibt diffus</a:t>
            </a:r>
          </a:p>
          <a:p>
            <a:r>
              <a:rPr lang="de-CH" dirty="0"/>
              <a:t>h</a:t>
            </a:r>
            <a:r>
              <a:rPr lang="de-CH" dirty="0" smtClean="0"/>
              <a:t>eikle Fragen bezüglich Menschenwürde können damit nicht auf Grund</a:t>
            </a:r>
          </a:p>
          <a:p>
            <a:r>
              <a:rPr lang="de-CH" dirty="0" smtClean="0"/>
              <a:t>Wann ein Verstoss gegen die Menschenwürde vorliegt ist eine Frage der politischen Diskussion, zu der due Rechtswissenschaft keinen «wissenschaftlichen» d.h. wertneutralen Beitrag </a:t>
            </a:r>
            <a:r>
              <a:rPr lang="de-CH" smtClean="0"/>
              <a:t>liefern kann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1039518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Würdebegriff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Inhärente Würde</a:t>
            </a:r>
          </a:p>
          <a:p>
            <a:r>
              <a:rPr lang="de-CH" dirty="0" smtClean="0"/>
              <a:t>Kontingente Würde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7544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85750"/>
            <a:ext cx="8534400" cy="1071563"/>
          </a:xfrm>
        </p:spPr>
        <p:txBody>
          <a:bodyPr/>
          <a:lstStyle/>
          <a:p>
            <a:pPr eaLnBrk="1" hangingPunct="1"/>
            <a:r>
              <a:rPr lang="de-CH" altLang="de-DE" smtClean="0"/>
              <a:t>Stufen der Palliation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43063"/>
            <a:ext cx="8534400" cy="4572000"/>
          </a:xfrm>
        </p:spPr>
        <p:txBody>
          <a:bodyPr/>
          <a:lstStyle/>
          <a:p>
            <a:pPr eaLnBrk="1" hangingPunct="1"/>
            <a:r>
              <a:rPr lang="de-CH" altLang="de-DE" sz="2800" dirty="0" smtClean="0"/>
              <a:t>Palliative Haltung:</a:t>
            </a:r>
          </a:p>
          <a:p>
            <a:pPr lvl="1" eaLnBrk="1" hangingPunct="1"/>
            <a:r>
              <a:rPr lang="de-CH" altLang="de-DE" sz="2000" dirty="0" smtClean="0"/>
              <a:t>Sollte in allen Einrichtungen des Gesundheitswesen umgesetzt werden</a:t>
            </a:r>
          </a:p>
          <a:p>
            <a:pPr lvl="1" eaLnBrk="1" hangingPunct="1"/>
            <a:r>
              <a:rPr lang="de-CH" altLang="de-DE" sz="2000" dirty="0" smtClean="0"/>
              <a:t>Palliative Kultur</a:t>
            </a:r>
          </a:p>
          <a:p>
            <a:pPr eaLnBrk="1" hangingPunct="1"/>
            <a:r>
              <a:rPr lang="de-CH" altLang="de-DE" sz="2800" dirty="0" smtClean="0"/>
              <a:t>Palliative Interventionen:</a:t>
            </a:r>
          </a:p>
          <a:p>
            <a:pPr lvl="1" eaLnBrk="1" hangingPunct="1"/>
            <a:r>
              <a:rPr lang="de-CH" altLang="de-DE" sz="2000" dirty="0" smtClean="0"/>
              <a:t>Palliative Radiotherapie, Chemotherapie, Operation</a:t>
            </a:r>
          </a:p>
          <a:p>
            <a:pPr eaLnBrk="1" hangingPunct="1"/>
            <a:r>
              <a:rPr lang="de-CH" altLang="de-DE" sz="2800" dirty="0" smtClean="0"/>
              <a:t>Allgemeine</a:t>
            </a:r>
            <a:r>
              <a:rPr lang="de-CH" altLang="de-DE" sz="2800" dirty="0" smtClean="0"/>
              <a:t> </a:t>
            </a:r>
            <a:r>
              <a:rPr lang="de-CH" altLang="de-DE" sz="2800" dirty="0" smtClean="0"/>
              <a:t>Palliative Care:</a:t>
            </a:r>
          </a:p>
          <a:p>
            <a:pPr lvl="1" eaLnBrk="1" hangingPunct="1"/>
            <a:r>
              <a:rPr lang="de-CH" altLang="de-DE" sz="2000" dirty="0" smtClean="0"/>
              <a:t>Wird von Grundversorgern mit Basisausbildung in Palliative Care gemacht</a:t>
            </a:r>
          </a:p>
          <a:p>
            <a:pPr eaLnBrk="1" hangingPunct="1"/>
            <a:r>
              <a:rPr lang="de-CH" altLang="de-DE" sz="2800" dirty="0" smtClean="0"/>
              <a:t>Spezialisierte Palliative Care:</a:t>
            </a:r>
          </a:p>
          <a:p>
            <a:pPr lvl="1" eaLnBrk="1" hangingPunct="1"/>
            <a:r>
              <a:rPr lang="de-CH" altLang="de-DE" sz="2000" dirty="0" smtClean="0"/>
              <a:t>Personen </a:t>
            </a:r>
            <a:r>
              <a:rPr lang="de-CH" altLang="de-DE" sz="2000" dirty="0" err="1" smtClean="0"/>
              <a:t>u</a:t>
            </a:r>
            <a:r>
              <a:rPr lang="de-CH" altLang="de-DE" sz="2000" dirty="0" smtClean="0"/>
              <a:t> Organisationen deren Kerngeschäft die Palliative Care ist</a:t>
            </a:r>
          </a:p>
        </p:txBody>
      </p:sp>
    </p:spTree>
    <p:extLst>
      <p:ext uri="{BB962C8B-B14F-4D97-AF65-F5344CB8AC3E}">
        <p14:creationId xmlns:p14="http://schemas.microsoft.com/office/powerpoint/2010/main" val="406829878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Würde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r>
              <a:rPr lang="de-CH" dirty="0" smtClean="0"/>
              <a:t>Der Mensch hat keinen Wert, er hat eine Würde </a:t>
            </a:r>
          </a:p>
          <a:p>
            <a:pPr marL="0" indent="0" algn="r">
              <a:buNone/>
            </a:pPr>
            <a:r>
              <a:rPr lang="de-CH" i="1" dirty="0" smtClean="0"/>
              <a:t>Klaus Dörner</a:t>
            </a:r>
            <a:endParaRPr lang="de-CH" i="1" dirty="0"/>
          </a:p>
        </p:txBody>
      </p:sp>
    </p:spTree>
    <p:extLst>
      <p:ext uri="{BB962C8B-B14F-4D97-AF65-F5344CB8AC3E}">
        <p14:creationId xmlns:p14="http://schemas.microsoft.com/office/powerpoint/2010/main" val="382187125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Autonomie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36687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Kant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3300" dirty="0" err="1" smtClean="0"/>
              <a:t>Autonomie</a:t>
            </a:r>
            <a:r>
              <a:rPr lang="en-GB" sz="3300" dirty="0" smtClean="0"/>
              <a:t> </a:t>
            </a:r>
            <a:r>
              <a:rPr lang="en-GB" sz="3300" dirty="0" err="1" smtClean="0"/>
              <a:t>ist</a:t>
            </a:r>
            <a:r>
              <a:rPr lang="en-GB" sz="3300" dirty="0" smtClean="0"/>
              <a:t> </a:t>
            </a:r>
            <a:r>
              <a:rPr lang="en-GB" sz="3300" dirty="0" err="1" smtClean="0"/>
              <a:t>nicht</a:t>
            </a:r>
            <a:r>
              <a:rPr lang="en-GB" sz="3300" dirty="0" smtClean="0"/>
              <a:t> </a:t>
            </a:r>
            <a:r>
              <a:rPr lang="en-GB" sz="3300" dirty="0" err="1" smtClean="0"/>
              <a:t>Willkür</a:t>
            </a:r>
            <a:r>
              <a:rPr lang="en-GB" sz="3300" dirty="0" smtClean="0"/>
              <a:t> und </a:t>
            </a:r>
            <a:r>
              <a:rPr lang="en-GB" sz="3300" dirty="0" err="1" smtClean="0"/>
              <a:t>Beliebigkeit</a:t>
            </a:r>
            <a:r>
              <a:rPr lang="en-GB" sz="3300" dirty="0" smtClean="0"/>
              <a:t>, </a:t>
            </a:r>
            <a:r>
              <a:rPr lang="en-GB" sz="3300" dirty="0" err="1" smtClean="0"/>
              <a:t>sondern</a:t>
            </a:r>
            <a:r>
              <a:rPr lang="en-GB" sz="3300" dirty="0" smtClean="0"/>
              <a:t> </a:t>
            </a:r>
            <a:r>
              <a:rPr lang="en-GB" sz="3300" dirty="0" err="1" smtClean="0"/>
              <a:t>freiwillig</a:t>
            </a:r>
            <a:r>
              <a:rPr lang="en-GB" sz="3300" dirty="0" smtClean="0"/>
              <a:t> </a:t>
            </a:r>
            <a:r>
              <a:rPr lang="en-GB" sz="3300" dirty="0" err="1" smtClean="0"/>
              <a:t>eingegangene</a:t>
            </a:r>
            <a:r>
              <a:rPr lang="en-GB" sz="3300" dirty="0" smtClean="0"/>
              <a:t> </a:t>
            </a:r>
            <a:r>
              <a:rPr lang="en-GB" sz="3300" dirty="0" err="1" smtClean="0"/>
              <a:t>Selbstbindung</a:t>
            </a:r>
            <a:r>
              <a:rPr lang="en-GB" sz="3300" dirty="0" smtClean="0"/>
              <a:t> des </a:t>
            </a:r>
            <a:r>
              <a:rPr lang="en-GB" sz="3300" dirty="0" err="1" smtClean="0"/>
              <a:t>Individuums</a:t>
            </a:r>
            <a:r>
              <a:rPr lang="en-GB" sz="3300" dirty="0" smtClean="0"/>
              <a:t> an das </a:t>
            </a:r>
            <a:r>
              <a:rPr lang="en-GB" sz="3300" dirty="0" err="1" smtClean="0"/>
              <a:t>allgemein</a:t>
            </a:r>
            <a:r>
              <a:rPr lang="en-GB" sz="3300" dirty="0" smtClean="0"/>
              <a:t> </a:t>
            </a:r>
            <a:r>
              <a:rPr lang="en-GB" sz="3300" dirty="0" err="1" smtClean="0"/>
              <a:t>verbindliche</a:t>
            </a:r>
            <a:r>
              <a:rPr lang="en-GB" sz="3300" dirty="0" smtClean="0"/>
              <a:t> </a:t>
            </a:r>
            <a:r>
              <a:rPr lang="en-GB" sz="3300" dirty="0" err="1" smtClean="0"/>
              <a:t>Sittengesetz</a:t>
            </a:r>
            <a:r>
              <a:rPr lang="en-GB" sz="3300" dirty="0" smtClean="0"/>
              <a:t>, das </a:t>
            </a:r>
            <a:r>
              <a:rPr lang="en-GB" sz="3300" dirty="0" err="1" smtClean="0"/>
              <a:t>sich</a:t>
            </a:r>
            <a:r>
              <a:rPr lang="en-GB" sz="3300" dirty="0" smtClean="0"/>
              <a:t> </a:t>
            </a:r>
            <a:r>
              <a:rPr lang="en-GB" sz="3300" dirty="0" err="1" smtClean="0"/>
              <a:t>im</a:t>
            </a:r>
            <a:r>
              <a:rPr lang="en-GB" sz="3300" dirty="0" smtClean="0"/>
              <a:t> </a:t>
            </a:r>
            <a:r>
              <a:rPr lang="en-GB" sz="3300" dirty="0" err="1" smtClean="0"/>
              <a:t>kategorischen</a:t>
            </a:r>
            <a:r>
              <a:rPr lang="en-GB" sz="3300" dirty="0" smtClean="0"/>
              <a:t> </a:t>
            </a:r>
            <a:r>
              <a:rPr lang="en-GB" sz="3300" dirty="0" err="1" smtClean="0"/>
              <a:t>Imperativ</a:t>
            </a:r>
            <a:r>
              <a:rPr lang="en-GB" sz="3300" dirty="0" smtClean="0"/>
              <a:t> </a:t>
            </a:r>
            <a:r>
              <a:rPr lang="en-GB" sz="3300" dirty="0" err="1" smtClean="0"/>
              <a:t>äussert</a:t>
            </a:r>
            <a:r>
              <a:rPr lang="en-GB" sz="3300" dirty="0" smtClean="0"/>
              <a:t>.</a:t>
            </a:r>
          </a:p>
          <a:p>
            <a:pPr>
              <a:buFont typeface="Symbol" charset="0"/>
              <a:buChar char=""/>
            </a:pPr>
            <a:r>
              <a:rPr lang="en-GB" sz="2400" dirty="0" err="1" smtClean="0"/>
              <a:t>Autonomie</a:t>
            </a:r>
            <a:r>
              <a:rPr lang="en-GB" sz="2400" dirty="0" smtClean="0"/>
              <a:t> </a:t>
            </a:r>
            <a:r>
              <a:rPr lang="en-GB" sz="2400" dirty="0" err="1" smtClean="0"/>
              <a:t>ist</a:t>
            </a:r>
            <a:r>
              <a:rPr lang="en-GB" sz="2400" dirty="0" smtClean="0"/>
              <a:t> </a:t>
            </a:r>
            <a:r>
              <a:rPr lang="en-GB" sz="2400" dirty="0" err="1" smtClean="0"/>
              <a:t>wesentliche</a:t>
            </a:r>
            <a:r>
              <a:rPr lang="en-GB" sz="2400" dirty="0" smtClean="0"/>
              <a:t> </a:t>
            </a:r>
            <a:r>
              <a:rPr lang="en-GB" sz="2400" dirty="0" err="1" smtClean="0"/>
              <a:t>Bedingung</a:t>
            </a:r>
            <a:r>
              <a:rPr lang="en-GB" sz="2400" dirty="0" smtClean="0"/>
              <a:t>, </a:t>
            </a:r>
            <a:r>
              <a:rPr lang="en-GB" sz="2400" dirty="0" err="1" smtClean="0"/>
              <a:t>dass</a:t>
            </a:r>
            <a:r>
              <a:rPr lang="en-GB" sz="2400" dirty="0" smtClean="0"/>
              <a:t> </a:t>
            </a:r>
            <a:r>
              <a:rPr lang="en-GB" sz="2400" dirty="0" err="1" smtClean="0"/>
              <a:t>wirkliche</a:t>
            </a:r>
            <a:r>
              <a:rPr lang="en-GB" sz="2400" dirty="0" smtClean="0"/>
              <a:t> Moral </a:t>
            </a:r>
            <a:r>
              <a:rPr lang="en-GB" sz="2400" dirty="0" err="1" smtClean="0"/>
              <a:t>überhaupt</a:t>
            </a:r>
            <a:r>
              <a:rPr lang="en-GB" sz="2400" dirty="0" smtClean="0"/>
              <a:t> </a:t>
            </a:r>
            <a:r>
              <a:rPr lang="en-GB" sz="2400" dirty="0" err="1" smtClean="0"/>
              <a:t>möglich</a:t>
            </a:r>
            <a:r>
              <a:rPr lang="en-GB" sz="2400" dirty="0" smtClean="0"/>
              <a:t> </a:t>
            </a:r>
            <a:r>
              <a:rPr lang="en-GB" sz="2400" dirty="0" err="1" smtClean="0"/>
              <a:t>wird</a:t>
            </a:r>
            <a:endParaRPr lang="en-GB" sz="2400" dirty="0" smtClean="0"/>
          </a:p>
          <a:p>
            <a:pPr>
              <a:buFont typeface="Symbol" charset="0"/>
              <a:buChar char=""/>
            </a:pPr>
            <a:r>
              <a:rPr lang="en-GB" sz="2400" dirty="0" err="1" smtClean="0"/>
              <a:t>Wahre</a:t>
            </a:r>
            <a:r>
              <a:rPr lang="en-GB" sz="2400" dirty="0" smtClean="0"/>
              <a:t> </a:t>
            </a:r>
            <a:r>
              <a:rPr lang="en-GB" sz="2400" dirty="0" err="1" smtClean="0"/>
              <a:t>Ethik</a:t>
            </a:r>
            <a:r>
              <a:rPr lang="en-GB" sz="2400" dirty="0" smtClean="0"/>
              <a:t> </a:t>
            </a:r>
            <a:r>
              <a:rPr lang="en-GB" sz="2400" dirty="0" err="1" smtClean="0"/>
              <a:t>gibt</a:t>
            </a:r>
            <a:r>
              <a:rPr lang="en-GB" sz="2400" dirty="0" smtClean="0"/>
              <a:t> </a:t>
            </a:r>
            <a:r>
              <a:rPr lang="en-GB" sz="2400" dirty="0" err="1" smtClean="0"/>
              <a:t>es</a:t>
            </a:r>
            <a:r>
              <a:rPr lang="en-GB" sz="2400" dirty="0" smtClean="0"/>
              <a:t> </a:t>
            </a:r>
            <a:r>
              <a:rPr lang="en-GB" sz="2400" dirty="0" err="1" smtClean="0"/>
              <a:t>nur</a:t>
            </a:r>
            <a:r>
              <a:rPr lang="en-GB" sz="2400" dirty="0" smtClean="0"/>
              <a:t>, </a:t>
            </a:r>
            <a:r>
              <a:rPr lang="en-GB" sz="2400" dirty="0" err="1" smtClean="0"/>
              <a:t>wenn</a:t>
            </a:r>
            <a:r>
              <a:rPr lang="en-GB" sz="2400" dirty="0" smtClean="0"/>
              <a:t> </a:t>
            </a:r>
            <a:r>
              <a:rPr lang="en-GB" sz="2400" dirty="0" err="1" smtClean="0"/>
              <a:t>sie</a:t>
            </a:r>
            <a:r>
              <a:rPr lang="en-GB" sz="2400" dirty="0" smtClean="0"/>
              <a:t> </a:t>
            </a:r>
            <a:r>
              <a:rPr lang="en-GB" sz="2400" dirty="0" err="1" smtClean="0"/>
              <a:t>autonom</a:t>
            </a:r>
            <a:r>
              <a:rPr lang="en-GB" sz="2400" dirty="0" smtClean="0"/>
              <a:t> </a:t>
            </a:r>
            <a:r>
              <a:rPr lang="en-GB" sz="2400" dirty="0" err="1" smtClean="0"/>
              <a:t>begründet</a:t>
            </a:r>
            <a:r>
              <a:rPr lang="en-GB" sz="2400" dirty="0" smtClean="0"/>
              <a:t> </a:t>
            </a:r>
            <a:r>
              <a:rPr lang="en-GB" sz="2400" dirty="0" err="1" smtClean="0"/>
              <a:t>wird</a:t>
            </a:r>
            <a:endParaRPr lang="en-GB" sz="2400" dirty="0" smtClean="0"/>
          </a:p>
          <a:p>
            <a:pPr>
              <a:buFont typeface="Symbol" charset="0"/>
              <a:buChar char=""/>
            </a:pPr>
            <a:r>
              <a:rPr lang="en-GB" sz="2400" dirty="0" smtClean="0"/>
              <a:t>Der </a:t>
            </a:r>
            <a:r>
              <a:rPr lang="en-GB" sz="2400" dirty="0" err="1" smtClean="0"/>
              <a:t>menschliche</a:t>
            </a:r>
            <a:r>
              <a:rPr lang="en-GB" sz="2400" dirty="0" smtClean="0"/>
              <a:t> </a:t>
            </a:r>
            <a:r>
              <a:rPr lang="en-GB" sz="2400" dirty="0" err="1" smtClean="0"/>
              <a:t>Wille</a:t>
            </a:r>
            <a:r>
              <a:rPr lang="en-GB" sz="2400" dirty="0" smtClean="0"/>
              <a:t> </a:t>
            </a:r>
            <a:r>
              <a:rPr lang="en-GB" sz="2400" dirty="0" err="1" smtClean="0"/>
              <a:t>wird</a:t>
            </a:r>
            <a:r>
              <a:rPr lang="en-GB" sz="2400" dirty="0" smtClean="0"/>
              <a:t> </a:t>
            </a:r>
            <a:r>
              <a:rPr lang="en-GB" sz="2400" dirty="0" err="1" smtClean="0"/>
              <a:t>notwendigerweise</a:t>
            </a:r>
            <a:r>
              <a:rPr lang="en-GB" sz="2400" dirty="0" smtClean="0"/>
              <a:t> </a:t>
            </a:r>
            <a:r>
              <a:rPr lang="en-GB" sz="2400" dirty="0" err="1" smtClean="0"/>
              <a:t>als</a:t>
            </a:r>
            <a:r>
              <a:rPr lang="en-GB" sz="2400" dirty="0" smtClean="0"/>
              <a:t> </a:t>
            </a:r>
            <a:r>
              <a:rPr lang="en-GB" sz="2400" dirty="0" err="1" smtClean="0"/>
              <a:t>autonom</a:t>
            </a:r>
            <a:r>
              <a:rPr lang="en-GB" sz="2400" dirty="0" smtClean="0"/>
              <a:t> </a:t>
            </a:r>
            <a:r>
              <a:rPr lang="en-GB" sz="2400" dirty="0" err="1" smtClean="0"/>
              <a:t>erklärt</a:t>
            </a:r>
            <a:r>
              <a:rPr lang="en-GB" sz="2400" dirty="0" smtClean="0"/>
              <a:t>, </a:t>
            </a:r>
            <a:r>
              <a:rPr lang="en-GB" sz="2400" dirty="0" err="1" smtClean="0"/>
              <a:t>dieser</a:t>
            </a:r>
            <a:r>
              <a:rPr lang="en-GB" sz="2400" dirty="0" smtClean="0"/>
              <a:t> </a:t>
            </a:r>
            <a:r>
              <a:rPr lang="en-GB" sz="2400" dirty="0" err="1" smtClean="0"/>
              <a:t>ist</a:t>
            </a:r>
            <a:r>
              <a:rPr lang="en-GB" sz="2400" dirty="0" smtClean="0"/>
              <a:t> </a:t>
            </a:r>
            <a:r>
              <a:rPr lang="en-GB" sz="2400" dirty="0" err="1" smtClean="0"/>
              <a:t>nämlich</a:t>
            </a:r>
            <a:r>
              <a:rPr lang="en-GB" sz="2400" dirty="0" smtClean="0"/>
              <a:t> in der </a:t>
            </a:r>
            <a:r>
              <a:rPr lang="en-GB" sz="2400" dirty="0" err="1" smtClean="0"/>
              <a:t>Lage</a:t>
            </a:r>
            <a:r>
              <a:rPr lang="en-GB" sz="2400" dirty="0" smtClean="0"/>
              <a:t> </a:t>
            </a:r>
            <a:r>
              <a:rPr lang="en-GB" sz="2400" dirty="0" err="1" smtClean="0"/>
              <a:t>über</a:t>
            </a:r>
            <a:r>
              <a:rPr lang="en-GB" sz="2400" dirty="0" smtClean="0"/>
              <a:t> das </a:t>
            </a:r>
            <a:r>
              <a:rPr lang="en-GB" sz="2400" dirty="0" err="1" smtClean="0"/>
              <a:t>moralisch</a:t>
            </a:r>
            <a:r>
              <a:rPr lang="en-GB" sz="2400" dirty="0" smtClean="0"/>
              <a:t> </a:t>
            </a:r>
            <a:r>
              <a:rPr lang="en-GB" sz="2400" dirty="0" err="1" smtClean="0"/>
              <a:t>Gute</a:t>
            </a:r>
            <a:r>
              <a:rPr lang="en-GB" sz="2400" dirty="0" smtClean="0"/>
              <a:t> </a:t>
            </a:r>
            <a:r>
              <a:rPr lang="en-GB" sz="2400" dirty="0" err="1" smtClean="0"/>
              <a:t>zu</a:t>
            </a:r>
            <a:r>
              <a:rPr lang="en-GB" sz="2400" dirty="0" smtClean="0"/>
              <a:t> </a:t>
            </a:r>
            <a:r>
              <a:rPr lang="en-GB" sz="2400" dirty="0" err="1" smtClean="0"/>
              <a:t>befinden</a:t>
            </a:r>
            <a:r>
              <a:rPr lang="en-GB" sz="2400" dirty="0" smtClean="0"/>
              <a:t>, </a:t>
            </a:r>
            <a:r>
              <a:rPr lang="en-GB" sz="2400" dirty="0" err="1" smtClean="0"/>
              <a:t>ohne</a:t>
            </a:r>
            <a:r>
              <a:rPr lang="en-GB" sz="2400" dirty="0" smtClean="0"/>
              <a:t> </a:t>
            </a:r>
            <a:r>
              <a:rPr lang="en-GB" sz="2400" dirty="0" err="1" smtClean="0"/>
              <a:t>sich</a:t>
            </a:r>
            <a:r>
              <a:rPr lang="en-GB" sz="2400" dirty="0" smtClean="0"/>
              <a:t> auf </a:t>
            </a:r>
            <a:r>
              <a:rPr lang="en-GB" sz="2400" dirty="0" err="1" smtClean="0"/>
              <a:t>eine</a:t>
            </a:r>
            <a:r>
              <a:rPr lang="en-GB" sz="2400" dirty="0" smtClean="0"/>
              <a:t> </a:t>
            </a:r>
            <a:r>
              <a:rPr lang="en-GB" sz="2400" dirty="0" err="1" smtClean="0"/>
              <a:t>äussere</a:t>
            </a:r>
            <a:r>
              <a:rPr lang="en-GB" sz="2400" dirty="0" smtClean="0"/>
              <a:t> </a:t>
            </a:r>
            <a:r>
              <a:rPr lang="en-GB" sz="2400" dirty="0" err="1" smtClean="0"/>
              <a:t>Instanz</a:t>
            </a:r>
            <a:r>
              <a:rPr lang="en-GB" sz="2400" dirty="0" smtClean="0"/>
              <a:t> </a:t>
            </a:r>
            <a:r>
              <a:rPr lang="en-GB" sz="2400" dirty="0" err="1" smtClean="0"/>
              <a:t>zu</a:t>
            </a:r>
            <a:r>
              <a:rPr lang="en-GB" sz="2400" dirty="0" smtClean="0"/>
              <a:t> </a:t>
            </a:r>
            <a:r>
              <a:rPr lang="en-GB" sz="2400" dirty="0" err="1" smtClean="0"/>
              <a:t>berufen</a:t>
            </a:r>
            <a:r>
              <a:rPr lang="en-GB" sz="2400" dirty="0" smtClean="0"/>
              <a:t> – und </a:t>
            </a:r>
            <a:r>
              <a:rPr lang="en-GB" sz="2400" dirty="0" err="1" smtClean="0"/>
              <a:t>wäre</a:t>
            </a:r>
            <a:r>
              <a:rPr lang="en-GB" sz="2400" dirty="0" smtClean="0"/>
              <a:t> </a:t>
            </a:r>
            <a:r>
              <a:rPr lang="en-GB" sz="2400" dirty="0" err="1" smtClean="0"/>
              <a:t>sie</a:t>
            </a:r>
            <a:r>
              <a:rPr lang="en-GB" sz="2400" dirty="0" smtClean="0"/>
              <a:t> </a:t>
            </a:r>
            <a:r>
              <a:rPr lang="en-GB" sz="2400" dirty="0" err="1" smtClean="0"/>
              <a:t>noch</a:t>
            </a:r>
            <a:r>
              <a:rPr lang="en-GB" sz="2400" dirty="0" smtClean="0"/>
              <a:t> so </a:t>
            </a:r>
            <a:r>
              <a:rPr lang="en-GB" sz="2400" dirty="0" err="1" smtClean="0"/>
              <a:t>sehr</a:t>
            </a:r>
            <a:r>
              <a:rPr lang="en-GB" sz="2400" dirty="0" smtClean="0"/>
              <a:t> </a:t>
            </a:r>
            <a:r>
              <a:rPr lang="en-GB" sz="2400" dirty="0" err="1" smtClean="0"/>
              <a:t>zu</a:t>
            </a:r>
            <a:r>
              <a:rPr lang="en-GB" sz="2400" dirty="0" smtClean="0"/>
              <a:t> </a:t>
            </a:r>
            <a:r>
              <a:rPr lang="en-GB" sz="2400" dirty="0" err="1" smtClean="0"/>
              <a:t>respektieren</a:t>
            </a:r>
            <a:r>
              <a:rPr lang="en-GB" sz="2400" dirty="0" smtClean="0"/>
              <a:t> </a:t>
            </a:r>
            <a:r>
              <a:rPr lang="en-GB" sz="2400" dirty="0" err="1" smtClean="0"/>
              <a:t>wie</a:t>
            </a:r>
            <a:r>
              <a:rPr lang="en-GB" sz="2400" dirty="0" smtClean="0"/>
              <a:t> </a:t>
            </a:r>
            <a:r>
              <a:rPr lang="en-GB" sz="2400" dirty="0" err="1" smtClean="0"/>
              <a:t>etwa</a:t>
            </a:r>
            <a:r>
              <a:rPr lang="en-GB" sz="2400" dirty="0" smtClean="0"/>
              <a:t> der </a:t>
            </a:r>
            <a:r>
              <a:rPr lang="en-GB" sz="2400" dirty="0" err="1" smtClean="0"/>
              <a:t>Wille</a:t>
            </a:r>
            <a:r>
              <a:rPr lang="en-GB" sz="2400" dirty="0" smtClean="0"/>
              <a:t> </a:t>
            </a:r>
            <a:r>
              <a:rPr lang="en-GB" sz="2400" dirty="0" err="1" smtClean="0"/>
              <a:t>Gottes</a:t>
            </a:r>
            <a:endParaRPr lang="en-GB" sz="2400" dirty="0" smtClean="0"/>
          </a:p>
          <a:p>
            <a:pPr>
              <a:buFont typeface="Symbol" charset="0"/>
              <a:buChar char=""/>
            </a:pPr>
            <a:r>
              <a:rPr lang="en-GB" sz="2400" dirty="0" err="1" smtClean="0"/>
              <a:t>Ziele</a:t>
            </a:r>
            <a:r>
              <a:rPr lang="en-GB" sz="2400" dirty="0" smtClean="0"/>
              <a:t> und </a:t>
            </a:r>
            <a:r>
              <a:rPr lang="en-GB" sz="2400" dirty="0" err="1" smtClean="0"/>
              <a:t>Werte</a:t>
            </a:r>
            <a:r>
              <a:rPr lang="en-GB" sz="2400" dirty="0" smtClean="0"/>
              <a:t> </a:t>
            </a:r>
            <a:r>
              <a:rPr lang="en-GB" sz="2400" dirty="0" err="1" smtClean="0"/>
              <a:t>sind</a:t>
            </a:r>
            <a:r>
              <a:rPr lang="en-GB" sz="2400" dirty="0" smtClean="0"/>
              <a:t> </a:t>
            </a:r>
            <a:r>
              <a:rPr lang="en-GB" sz="2400" dirty="0" err="1" smtClean="0"/>
              <a:t>gegeben</a:t>
            </a:r>
            <a:r>
              <a:rPr lang="en-GB" sz="2400" dirty="0" smtClean="0"/>
              <a:t> (</a:t>
            </a:r>
            <a:r>
              <a:rPr lang="en-GB" sz="2400" dirty="0" err="1" smtClean="0"/>
              <a:t>Sittengesetz</a:t>
            </a:r>
            <a:r>
              <a:rPr lang="en-GB" sz="2400" dirty="0" smtClean="0"/>
              <a:t>, </a:t>
            </a:r>
            <a:r>
              <a:rPr lang="en-GB" sz="2400" dirty="0" err="1" smtClean="0"/>
              <a:t>kategorischer</a:t>
            </a:r>
            <a:r>
              <a:rPr lang="en-GB" sz="2400" dirty="0" smtClean="0"/>
              <a:t> </a:t>
            </a:r>
            <a:r>
              <a:rPr lang="en-GB" sz="2400" dirty="0" err="1" smtClean="0"/>
              <a:t>Imperativ</a:t>
            </a:r>
            <a:r>
              <a:rPr lang="en-GB" sz="2400" dirty="0" smtClean="0"/>
              <a:t>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5796434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Bioethische Basis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CH" dirty="0" smtClean="0"/>
              <a:t>Engelhardt:</a:t>
            </a:r>
          </a:p>
          <a:p>
            <a:pPr lvl="1"/>
            <a:r>
              <a:rPr lang="de-CH" dirty="0" smtClean="0"/>
              <a:t>The </a:t>
            </a:r>
            <a:r>
              <a:rPr lang="de-CH" dirty="0" err="1" smtClean="0"/>
              <a:t>foundation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bioethics</a:t>
            </a:r>
            <a:r>
              <a:rPr lang="de-CH" dirty="0" smtClean="0"/>
              <a:t> (1986)</a:t>
            </a:r>
          </a:p>
          <a:p>
            <a:pPr lvl="1"/>
            <a:r>
              <a:rPr lang="de-CH" dirty="0" smtClean="0"/>
              <a:t>Autonomie als Definition aus «Mangel». Wir können in der modernen Gesellschaft nicht definieren was ein gutes Leben ist. </a:t>
            </a:r>
            <a:br>
              <a:rPr lang="de-CH" dirty="0" smtClean="0"/>
            </a:br>
            <a:r>
              <a:rPr lang="de-CH" dirty="0" smtClean="0"/>
              <a:t>=&gt; Somit ist es schwierig zu wissen, was im besten Interesse des Menschen ist</a:t>
            </a:r>
            <a:br>
              <a:rPr lang="de-CH" dirty="0" smtClean="0"/>
            </a:br>
            <a:r>
              <a:rPr lang="de-CH" dirty="0" smtClean="0"/>
              <a:t>=&gt; Autonomie wird dem Patienten zugeschrieben, womit er entscheiden MUSS, was für ihn gut ist</a:t>
            </a:r>
          </a:p>
        </p:txBody>
      </p:sp>
    </p:spTree>
    <p:extLst>
      <p:ext uri="{BB962C8B-B14F-4D97-AF65-F5344CB8AC3E}">
        <p14:creationId xmlns:p14="http://schemas.microsoft.com/office/powerpoint/2010/main" val="386760737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Engelhardt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/>
              <a:t>In </a:t>
            </a:r>
            <a:r>
              <a:rPr lang="en-GB" dirty="0" err="1" smtClean="0"/>
              <a:t>einer</a:t>
            </a:r>
            <a:r>
              <a:rPr lang="en-GB" dirty="0" smtClean="0"/>
              <a:t> </a:t>
            </a:r>
            <a:r>
              <a:rPr lang="en-GB" dirty="0" err="1" smtClean="0"/>
              <a:t>pluralistischen</a:t>
            </a:r>
            <a:r>
              <a:rPr lang="en-GB" dirty="0" smtClean="0"/>
              <a:t> </a:t>
            </a:r>
            <a:r>
              <a:rPr lang="en-GB" dirty="0" err="1" smtClean="0"/>
              <a:t>Gesellschaft</a:t>
            </a:r>
            <a:r>
              <a:rPr lang="en-GB" dirty="0" smtClean="0"/>
              <a:t> </a:t>
            </a:r>
            <a:r>
              <a:rPr lang="en-GB" dirty="0" err="1" smtClean="0"/>
              <a:t>ist</a:t>
            </a:r>
            <a:r>
              <a:rPr lang="en-GB" dirty="0" smtClean="0"/>
              <a:t> </a:t>
            </a:r>
            <a:r>
              <a:rPr lang="en-GB" dirty="0" err="1" smtClean="0"/>
              <a:t>es</a:t>
            </a:r>
            <a:r>
              <a:rPr lang="en-GB" dirty="0" smtClean="0"/>
              <a:t> </a:t>
            </a:r>
            <a:r>
              <a:rPr lang="en-GB" dirty="0" err="1" smtClean="0"/>
              <a:t>nicht</a:t>
            </a:r>
            <a:r>
              <a:rPr lang="en-GB" dirty="0" smtClean="0"/>
              <a:t> </a:t>
            </a:r>
            <a:r>
              <a:rPr lang="en-GB" dirty="0" err="1" smtClean="0"/>
              <a:t>möglich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einem</a:t>
            </a:r>
            <a:r>
              <a:rPr lang="en-GB" dirty="0" smtClean="0"/>
              <a:t> </a:t>
            </a:r>
            <a:r>
              <a:rPr lang="en-GB" dirty="0" err="1" smtClean="0"/>
              <a:t>Konsens</a:t>
            </a:r>
            <a:r>
              <a:rPr lang="en-GB" dirty="0" smtClean="0"/>
              <a:t> </a:t>
            </a:r>
            <a:r>
              <a:rPr lang="en-GB" dirty="0" err="1" smtClean="0"/>
              <a:t>über</a:t>
            </a:r>
            <a:r>
              <a:rPr lang="en-GB" dirty="0" smtClean="0"/>
              <a:t> </a:t>
            </a:r>
            <a:r>
              <a:rPr lang="en-GB" dirty="0" err="1" smtClean="0"/>
              <a:t>gemeinsame</a:t>
            </a:r>
            <a:r>
              <a:rPr lang="en-GB" dirty="0" smtClean="0"/>
              <a:t> </a:t>
            </a:r>
            <a:r>
              <a:rPr lang="en-GB" dirty="0" err="1" smtClean="0"/>
              <a:t>ethische</a:t>
            </a:r>
            <a:r>
              <a:rPr lang="en-GB" dirty="0" smtClean="0"/>
              <a:t> </a:t>
            </a:r>
            <a:r>
              <a:rPr lang="en-GB" dirty="0" err="1" smtClean="0"/>
              <a:t>Werte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gelangen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Man muss </a:t>
            </a:r>
            <a:r>
              <a:rPr lang="en-GB" dirty="0" err="1" smtClean="0"/>
              <a:t>sich</a:t>
            </a:r>
            <a:r>
              <a:rPr lang="en-GB" dirty="0" smtClean="0"/>
              <a:t> am </a:t>
            </a:r>
            <a:r>
              <a:rPr lang="en-GB" dirty="0" err="1" smtClean="0"/>
              <a:t>Autonomieprizinzip</a:t>
            </a:r>
            <a:r>
              <a:rPr lang="en-GB" dirty="0" smtClean="0"/>
              <a:t> </a:t>
            </a:r>
            <a:r>
              <a:rPr lang="en-GB" dirty="0" err="1" smtClean="0"/>
              <a:t>orientieren</a:t>
            </a:r>
            <a:r>
              <a:rPr lang="en-GB" dirty="0" smtClean="0"/>
              <a:t>, </a:t>
            </a:r>
            <a:r>
              <a:rPr lang="en-GB" dirty="0" err="1" smtClean="0"/>
              <a:t>weil</a:t>
            </a:r>
            <a:r>
              <a:rPr lang="en-GB" dirty="0" smtClean="0"/>
              <a:t> </a:t>
            </a:r>
            <a:r>
              <a:rPr lang="en-GB" dirty="0" err="1" smtClean="0"/>
              <a:t>damit</a:t>
            </a:r>
            <a:r>
              <a:rPr lang="en-GB" dirty="0" smtClean="0"/>
              <a:t> </a:t>
            </a:r>
            <a:r>
              <a:rPr lang="en-GB" dirty="0" err="1" smtClean="0"/>
              <a:t>jedem</a:t>
            </a:r>
            <a:r>
              <a:rPr lang="en-GB" dirty="0" smtClean="0"/>
              <a:t> </a:t>
            </a:r>
            <a:r>
              <a:rPr lang="en-GB" dirty="0" err="1" smtClean="0"/>
              <a:t>derselbe</a:t>
            </a:r>
            <a:r>
              <a:rPr lang="en-GB" dirty="0" smtClean="0"/>
              <a:t> </a:t>
            </a:r>
            <a:r>
              <a:rPr lang="en-GB" dirty="0" err="1" smtClean="0"/>
              <a:t>Respekt</a:t>
            </a:r>
            <a:r>
              <a:rPr lang="en-GB" dirty="0" smtClean="0"/>
              <a:t> </a:t>
            </a:r>
            <a:r>
              <a:rPr lang="en-GB" dirty="0" err="1" smtClean="0"/>
              <a:t>vor</a:t>
            </a:r>
            <a:r>
              <a:rPr lang="en-GB" dirty="0" smtClean="0"/>
              <a:t> </a:t>
            </a:r>
            <a:r>
              <a:rPr lang="en-GB" dirty="0" err="1" smtClean="0"/>
              <a:t>seinen</a:t>
            </a:r>
            <a:r>
              <a:rPr lang="en-GB" dirty="0" smtClean="0"/>
              <a:t> </a:t>
            </a:r>
            <a:r>
              <a:rPr lang="en-GB" dirty="0" err="1" smtClean="0"/>
              <a:t>persönlichen</a:t>
            </a:r>
            <a:r>
              <a:rPr lang="en-GB" dirty="0" smtClean="0"/>
              <a:t> </a:t>
            </a:r>
            <a:r>
              <a:rPr lang="en-GB" dirty="0" err="1" smtClean="0"/>
              <a:t>Optionen</a:t>
            </a:r>
            <a:r>
              <a:rPr lang="en-GB" dirty="0" smtClean="0"/>
              <a:t> </a:t>
            </a:r>
            <a:r>
              <a:rPr lang="en-GB" dirty="0" err="1" smtClean="0"/>
              <a:t>entgegengebracht</a:t>
            </a:r>
            <a:r>
              <a:rPr lang="en-GB" dirty="0" smtClean="0"/>
              <a:t> </a:t>
            </a:r>
            <a:r>
              <a:rPr lang="en-GB" dirty="0" err="1" smtClean="0"/>
              <a:t>wird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=&gt;</a:t>
            </a:r>
            <a:r>
              <a:rPr lang="en-GB" dirty="0" err="1" smtClean="0"/>
              <a:t>Minimalethik</a:t>
            </a:r>
            <a:r>
              <a:rPr lang="en-GB" dirty="0" smtClean="0"/>
              <a:t>: hat </a:t>
            </a:r>
            <a:r>
              <a:rPr lang="en-GB" dirty="0" err="1" smtClean="0"/>
              <a:t>zur</a:t>
            </a:r>
            <a:r>
              <a:rPr lang="en-GB" dirty="0" smtClean="0"/>
              <a:t> </a:t>
            </a:r>
            <a:r>
              <a:rPr lang="en-GB" dirty="0" err="1" smtClean="0"/>
              <a:t>Folge</a:t>
            </a:r>
            <a:r>
              <a:rPr lang="en-GB" dirty="0" smtClean="0"/>
              <a:t>, </a:t>
            </a:r>
            <a:r>
              <a:rPr lang="en-GB" dirty="0" err="1" smtClean="0"/>
              <a:t>dass</a:t>
            </a:r>
            <a:r>
              <a:rPr lang="en-GB" dirty="0" smtClean="0"/>
              <a:t> die </a:t>
            </a:r>
            <a:r>
              <a:rPr lang="en-GB" dirty="0" err="1" smtClean="0"/>
              <a:t>ausdrückliche</a:t>
            </a:r>
            <a:r>
              <a:rPr lang="en-GB" dirty="0" smtClean="0"/>
              <a:t> </a:t>
            </a:r>
            <a:r>
              <a:rPr lang="en-GB" dirty="0" err="1" smtClean="0"/>
              <a:t>Zustimmung</a:t>
            </a:r>
            <a:r>
              <a:rPr lang="en-GB" dirty="0" smtClean="0"/>
              <a:t> des </a:t>
            </a:r>
            <a:r>
              <a:rPr lang="en-GB" dirty="0" err="1" smtClean="0"/>
              <a:t>Patienten</a:t>
            </a:r>
            <a:r>
              <a:rPr lang="en-GB" dirty="0" smtClean="0"/>
              <a:t> </a:t>
            </a:r>
            <a:r>
              <a:rPr lang="en-GB" dirty="0" err="1" smtClean="0"/>
              <a:t>zur</a:t>
            </a:r>
            <a:r>
              <a:rPr lang="en-GB" dirty="0" smtClean="0"/>
              <a:t> </a:t>
            </a:r>
            <a:r>
              <a:rPr lang="en-GB" dirty="0" err="1" smtClean="0"/>
              <a:t>ethische</a:t>
            </a:r>
            <a:r>
              <a:rPr lang="en-GB" dirty="0" smtClean="0"/>
              <a:t> </a:t>
            </a:r>
            <a:r>
              <a:rPr lang="en-GB" dirty="0" err="1" smtClean="0"/>
              <a:t>Vorbedingung</a:t>
            </a:r>
            <a:r>
              <a:rPr lang="en-GB" dirty="0" smtClean="0"/>
              <a:t> </a:t>
            </a:r>
            <a:r>
              <a:rPr lang="en-GB" dirty="0" err="1" smtClean="0"/>
              <a:t>einer</a:t>
            </a:r>
            <a:r>
              <a:rPr lang="en-GB" dirty="0" smtClean="0"/>
              <a:t> </a:t>
            </a:r>
            <a:r>
              <a:rPr lang="en-GB" dirty="0" err="1" smtClean="0"/>
              <a:t>jeden</a:t>
            </a:r>
            <a:r>
              <a:rPr lang="en-GB" dirty="0" smtClean="0"/>
              <a:t> </a:t>
            </a:r>
            <a:r>
              <a:rPr lang="en-GB" dirty="0" err="1" smtClean="0"/>
              <a:t>medizinischen</a:t>
            </a:r>
            <a:r>
              <a:rPr lang="en-GB" dirty="0" smtClean="0"/>
              <a:t> Intervention </a:t>
            </a:r>
            <a:r>
              <a:rPr lang="en-GB" dirty="0" err="1" smtClean="0"/>
              <a:t>gegenüber</a:t>
            </a:r>
            <a:r>
              <a:rPr lang="en-GB" dirty="0" smtClean="0"/>
              <a:t> </a:t>
            </a:r>
            <a:r>
              <a:rPr lang="en-GB" dirty="0" err="1" smtClean="0"/>
              <a:t>dem</a:t>
            </a:r>
            <a:r>
              <a:rPr lang="en-GB" dirty="0" smtClean="0"/>
              <a:t> </a:t>
            </a:r>
            <a:r>
              <a:rPr lang="en-GB" dirty="0" err="1" smtClean="0"/>
              <a:t>Patienten</a:t>
            </a:r>
            <a:r>
              <a:rPr lang="en-GB" dirty="0" smtClean="0"/>
              <a:t> </a:t>
            </a:r>
            <a:r>
              <a:rPr lang="en-GB" dirty="0" err="1" smtClean="0"/>
              <a:t>wird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175939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Zimmermann-</a:t>
            </a:r>
            <a:r>
              <a:rPr lang="en-GB" dirty="0" err="1" smtClean="0"/>
              <a:t>Acklin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…</a:t>
            </a:r>
            <a:r>
              <a:rPr lang="en-GB" dirty="0" err="1"/>
              <a:t>s</a:t>
            </a:r>
            <a:r>
              <a:rPr lang="en-GB" dirty="0" err="1" smtClean="0"/>
              <a:t>ieht</a:t>
            </a:r>
            <a:r>
              <a:rPr lang="en-GB" dirty="0" smtClean="0"/>
              <a:t> in der </a:t>
            </a:r>
            <a:r>
              <a:rPr lang="en-GB" dirty="0" err="1" smtClean="0"/>
              <a:t>Autonomie</a:t>
            </a:r>
            <a:r>
              <a:rPr lang="en-GB" dirty="0" smtClean="0"/>
              <a:t> </a:t>
            </a:r>
            <a:r>
              <a:rPr lang="en-GB" dirty="0" err="1" smtClean="0"/>
              <a:t>im</a:t>
            </a:r>
            <a:r>
              <a:rPr lang="en-GB" dirty="0" smtClean="0"/>
              <a:t> </a:t>
            </a:r>
            <a:r>
              <a:rPr lang="en-GB" dirty="0" err="1" smtClean="0"/>
              <a:t>Sinne</a:t>
            </a:r>
            <a:r>
              <a:rPr lang="en-GB" dirty="0" smtClean="0"/>
              <a:t> von </a:t>
            </a:r>
            <a:r>
              <a:rPr lang="en-GB" b="1" dirty="0" err="1" smtClean="0"/>
              <a:t>Selbstorientierung</a:t>
            </a:r>
            <a:r>
              <a:rPr lang="en-GB" dirty="0" smtClean="0"/>
              <a:t> und </a:t>
            </a:r>
            <a:r>
              <a:rPr lang="en-GB" b="1" dirty="0" err="1" smtClean="0"/>
              <a:t>Selbstbestimmung</a:t>
            </a:r>
            <a:r>
              <a:rPr lang="en-GB" dirty="0" smtClean="0"/>
              <a:t> den “</a:t>
            </a:r>
            <a:r>
              <a:rPr lang="en-GB" dirty="0" err="1" smtClean="0"/>
              <a:t>Dreh</a:t>
            </a:r>
            <a:r>
              <a:rPr lang="en-GB" dirty="0" smtClean="0"/>
              <a:t>- und </a:t>
            </a:r>
            <a:r>
              <a:rPr lang="en-GB" dirty="0" err="1" smtClean="0"/>
              <a:t>Angelpunkt</a:t>
            </a:r>
            <a:r>
              <a:rPr lang="en-GB" dirty="0" smtClean="0"/>
              <a:t>, </a:t>
            </a:r>
            <a:r>
              <a:rPr lang="en-GB" dirty="0" err="1" smtClean="0"/>
              <a:t>ethischer</a:t>
            </a:r>
            <a:r>
              <a:rPr lang="en-GB" dirty="0" smtClean="0"/>
              <a:t> </a:t>
            </a:r>
            <a:r>
              <a:rPr lang="en-GB" dirty="0" err="1" smtClean="0"/>
              <a:t>Orientierung</a:t>
            </a:r>
            <a:r>
              <a:rPr lang="en-GB" dirty="0" smtClean="0"/>
              <a:t> in der </a:t>
            </a:r>
            <a:r>
              <a:rPr lang="en-GB" dirty="0" err="1" smtClean="0"/>
              <a:t>Postmoderne</a:t>
            </a:r>
            <a:r>
              <a:rPr lang="en-GB" dirty="0" smtClean="0"/>
              <a:t>,” die den </a:t>
            </a:r>
            <a:r>
              <a:rPr lang="en-GB" dirty="0" err="1" smtClean="0"/>
              <a:t>aus</a:t>
            </a:r>
            <a:r>
              <a:rPr lang="en-GB" dirty="0" smtClean="0"/>
              <a:t> </a:t>
            </a:r>
            <a:r>
              <a:rPr lang="en-GB" dirty="0" err="1" smtClean="0"/>
              <a:t>konventionellen</a:t>
            </a:r>
            <a:r>
              <a:rPr lang="en-GB" dirty="0" smtClean="0"/>
              <a:t> </a:t>
            </a:r>
            <a:r>
              <a:rPr lang="en-GB" dirty="0" err="1" smtClean="0"/>
              <a:t>Bindungen</a:t>
            </a:r>
            <a:r>
              <a:rPr lang="en-GB" dirty="0" smtClean="0"/>
              <a:t> </a:t>
            </a:r>
            <a:r>
              <a:rPr lang="en-GB" dirty="0" err="1" smtClean="0"/>
              <a:t>befreiten</a:t>
            </a:r>
            <a:r>
              <a:rPr lang="en-GB" dirty="0" smtClean="0"/>
              <a:t> Menschen auf </a:t>
            </a:r>
            <a:r>
              <a:rPr lang="en-GB" dirty="0" err="1" smtClean="0"/>
              <a:t>sich</a:t>
            </a:r>
            <a:r>
              <a:rPr lang="en-GB" dirty="0" smtClean="0"/>
              <a:t> </a:t>
            </a:r>
            <a:r>
              <a:rPr lang="en-GB" dirty="0" err="1" smtClean="0"/>
              <a:t>selbst</a:t>
            </a:r>
            <a:r>
              <a:rPr lang="en-GB" dirty="0" smtClean="0"/>
              <a:t> </a:t>
            </a:r>
            <a:r>
              <a:rPr lang="en-GB" dirty="0" err="1" smtClean="0"/>
              <a:t>zurückwirft</a:t>
            </a:r>
            <a:r>
              <a:rPr lang="en-GB" dirty="0" smtClean="0"/>
              <a:t> und </a:t>
            </a:r>
            <a:r>
              <a:rPr lang="en-GB" dirty="0" err="1" smtClean="0"/>
              <a:t>ihm</a:t>
            </a:r>
            <a:r>
              <a:rPr lang="en-GB" dirty="0" smtClean="0"/>
              <a:t> </a:t>
            </a:r>
            <a:r>
              <a:rPr lang="en-GB" dirty="0" err="1" smtClean="0"/>
              <a:t>zugleich</a:t>
            </a:r>
            <a:r>
              <a:rPr lang="en-GB" dirty="0" smtClean="0"/>
              <a:t> </a:t>
            </a:r>
            <a:r>
              <a:rPr lang="en-GB" b="1" dirty="0" err="1" smtClean="0"/>
              <a:t>ermöglicht</a:t>
            </a:r>
            <a:r>
              <a:rPr lang="en-GB" dirty="0" smtClean="0"/>
              <a:t> und </a:t>
            </a:r>
            <a:r>
              <a:rPr lang="en-GB" b="1" dirty="0" err="1" smtClean="0"/>
              <a:t>zumutet</a:t>
            </a:r>
            <a:r>
              <a:rPr lang="en-GB" dirty="0" smtClean="0"/>
              <a:t>, seine </a:t>
            </a:r>
            <a:r>
              <a:rPr lang="en-GB" dirty="0" err="1" smtClean="0"/>
              <a:t>Identität</a:t>
            </a:r>
            <a:r>
              <a:rPr lang="en-GB" dirty="0" smtClean="0"/>
              <a:t> und </a:t>
            </a:r>
            <a:r>
              <a:rPr lang="en-GB" dirty="0" err="1" smtClean="0"/>
              <a:t>Lebensgestaltung</a:t>
            </a:r>
            <a:r>
              <a:rPr lang="en-GB" dirty="0" smtClean="0"/>
              <a:t> </a:t>
            </a:r>
            <a:r>
              <a:rPr lang="en-GB" dirty="0" err="1" smtClean="0"/>
              <a:t>selbst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entwerfen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490481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Autonomie</a:t>
            </a:r>
            <a:r>
              <a:rPr lang="en-GB" dirty="0" smtClean="0"/>
              <a:t> = </a:t>
            </a:r>
            <a:r>
              <a:rPr lang="en-GB" dirty="0" err="1" smtClean="0"/>
              <a:t>Selbstbestimmung</a:t>
            </a:r>
            <a:r>
              <a:rPr lang="en-GB" dirty="0" smtClean="0"/>
              <a:t>?</a:t>
            </a:r>
            <a:br>
              <a:rPr lang="en-GB" dirty="0" smtClean="0"/>
            </a:br>
            <a:r>
              <a:rPr lang="en-GB" sz="2200" dirty="0" smtClean="0"/>
              <a:t>Beckmann JP</a:t>
            </a:r>
            <a:endParaRPr lang="en-GB" sz="2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Autonomie</a:t>
            </a:r>
            <a:endParaRPr lang="en-GB" dirty="0" smtClean="0"/>
          </a:p>
          <a:p>
            <a:pPr lvl="1"/>
            <a:r>
              <a:rPr lang="en-GB" dirty="0" err="1" smtClean="0"/>
              <a:t>Als</a:t>
            </a:r>
            <a:r>
              <a:rPr lang="en-GB" dirty="0" smtClean="0"/>
              <a:t> </a:t>
            </a:r>
            <a:r>
              <a:rPr lang="en-GB" dirty="0" err="1" smtClean="0"/>
              <a:t>fundamentale</a:t>
            </a:r>
            <a:r>
              <a:rPr lang="en-GB" dirty="0" smtClean="0"/>
              <a:t> </a:t>
            </a:r>
            <a:r>
              <a:rPr lang="en-GB" dirty="0" err="1" smtClean="0"/>
              <a:t>Verfasstheit</a:t>
            </a:r>
            <a:r>
              <a:rPr lang="en-GB" dirty="0" smtClean="0"/>
              <a:t> des Menschen (also </a:t>
            </a:r>
            <a:r>
              <a:rPr lang="en-GB" dirty="0" err="1" smtClean="0"/>
              <a:t>als</a:t>
            </a:r>
            <a:r>
              <a:rPr lang="en-GB" dirty="0" smtClean="0"/>
              <a:t> </a:t>
            </a:r>
            <a:r>
              <a:rPr lang="en-GB" dirty="0" err="1" smtClean="0"/>
              <a:t>proprium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Selbstbestimmung</a:t>
            </a:r>
            <a:endParaRPr lang="en-GB" dirty="0" smtClean="0"/>
          </a:p>
          <a:p>
            <a:pPr lvl="1"/>
            <a:r>
              <a:rPr lang="en-GB" dirty="0" err="1" smtClean="0"/>
              <a:t>Als</a:t>
            </a:r>
            <a:r>
              <a:rPr lang="en-GB" dirty="0" smtClean="0"/>
              <a:t> </a:t>
            </a:r>
            <a:r>
              <a:rPr lang="en-GB" dirty="0" err="1" smtClean="0"/>
              <a:t>konkrete</a:t>
            </a:r>
            <a:r>
              <a:rPr lang="en-GB" dirty="0" smtClean="0"/>
              <a:t> Manifestation der </a:t>
            </a:r>
            <a:r>
              <a:rPr lang="en-GB" dirty="0" err="1" smtClean="0"/>
              <a:t>Autonomie</a:t>
            </a:r>
            <a:r>
              <a:rPr lang="en-GB" dirty="0" smtClean="0"/>
              <a:t> (also </a:t>
            </a:r>
            <a:r>
              <a:rPr lang="en-GB" dirty="0" err="1" smtClean="0"/>
              <a:t>als</a:t>
            </a:r>
            <a:r>
              <a:rPr lang="en-GB" dirty="0" smtClean="0"/>
              <a:t> </a:t>
            </a:r>
            <a:r>
              <a:rPr lang="en-GB" dirty="0" err="1"/>
              <a:t>a</a:t>
            </a:r>
            <a:r>
              <a:rPr lang="en-GB" dirty="0" err="1" smtClean="0"/>
              <a:t>ccidens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727696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Abhängigkeit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1052017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Abhängigkeit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 der </a:t>
            </a:r>
            <a:r>
              <a:rPr lang="en-GB" dirty="0" err="1" smtClean="0"/>
              <a:t>Krankheit</a:t>
            </a:r>
            <a:r>
              <a:rPr lang="en-GB" dirty="0" smtClean="0"/>
              <a:t> und </a:t>
            </a:r>
            <a:r>
              <a:rPr lang="en-GB" dirty="0" err="1" smtClean="0"/>
              <a:t>im</a:t>
            </a:r>
            <a:r>
              <a:rPr lang="en-GB" dirty="0" smtClean="0"/>
              <a:t> </a:t>
            </a:r>
            <a:r>
              <a:rPr lang="en-GB" dirty="0" err="1" smtClean="0"/>
              <a:t>Sterben</a:t>
            </a:r>
            <a:r>
              <a:rPr lang="en-GB" dirty="0" smtClean="0"/>
              <a:t> </a:t>
            </a:r>
            <a:r>
              <a:rPr lang="en-GB" dirty="0" err="1" smtClean="0"/>
              <a:t>wird</a:t>
            </a:r>
            <a:r>
              <a:rPr lang="en-GB" dirty="0" smtClean="0"/>
              <a:t> </a:t>
            </a:r>
            <a:r>
              <a:rPr lang="en-GB" dirty="0" err="1" smtClean="0"/>
              <a:t>unser</a:t>
            </a:r>
            <a:r>
              <a:rPr lang="en-GB" dirty="0" smtClean="0"/>
              <a:t> </a:t>
            </a:r>
            <a:r>
              <a:rPr lang="en-GB" dirty="0" err="1" smtClean="0"/>
              <a:t>freier</a:t>
            </a:r>
            <a:r>
              <a:rPr lang="en-GB" dirty="0" smtClean="0"/>
              <a:t> </a:t>
            </a:r>
            <a:r>
              <a:rPr lang="en-GB" dirty="0" err="1" smtClean="0"/>
              <a:t>Entscheidungsspielraum</a:t>
            </a:r>
            <a:r>
              <a:rPr lang="en-GB" dirty="0" smtClean="0"/>
              <a:t> </a:t>
            </a:r>
            <a:r>
              <a:rPr lang="en-GB" dirty="0" err="1" smtClean="0"/>
              <a:t>radikal</a:t>
            </a:r>
            <a:r>
              <a:rPr lang="en-GB" dirty="0" smtClean="0"/>
              <a:t> </a:t>
            </a:r>
            <a:r>
              <a:rPr lang="en-GB" dirty="0" err="1" smtClean="0"/>
              <a:t>eingeengt</a:t>
            </a:r>
            <a:r>
              <a:rPr lang="en-GB" dirty="0" smtClean="0"/>
              <a:t>.</a:t>
            </a:r>
          </a:p>
          <a:p>
            <a:r>
              <a:rPr lang="en-GB" dirty="0" smtClean="0"/>
              <a:t>Die </a:t>
            </a:r>
            <a:r>
              <a:rPr lang="en-GB" dirty="0" err="1" smtClean="0"/>
              <a:t>Erfahrung</a:t>
            </a:r>
            <a:r>
              <a:rPr lang="en-GB" dirty="0" smtClean="0"/>
              <a:t> der </a:t>
            </a:r>
            <a:r>
              <a:rPr lang="en-GB" dirty="0" err="1" smtClean="0"/>
              <a:t>Abhängigkeit</a:t>
            </a:r>
            <a:r>
              <a:rPr lang="en-GB" dirty="0"/>
              <a:t> </a:t>
            </a:r>
            <a:r>
              <a:rPr lang="en-GB" dirty="0" err="1" smtClean="0"/>
              <a:t>als</a:t>
            </a:r>
            <a:r>
              <a:rPr lang="en-GB" dirty="0" smtClean="0"/>
              <a:t> </a:t>
            </a:r>
            <a:r>
              <a:rPr lang="en-GB" dirty="0" err="1" smtClean="0"/>
              <a:t>wesentliches</a:t>
            </a:r>
            <a:r>
              <a:rPr lang="en-GB" dirty="0" smtClean="0"/>
              <a:t> Element </a:t>
            </a:r>
            <a:r>
              <a:rPr lang="en-GB" dirty="0" err="1" smtClean="0"/>
              <a:t>menschlichen</a:t>
            </a:r>
            <a:r>
              <a:rPr lang="en-GB" dirty="0" smtClean="0"/>
              <a:t> </a:t>
            </a:r>
            <a:r>
              <a:rPr lang="en-GB" dirty="0" err="1" smtClean="0"/>
              <a:t>Lebens</a:t>
            </a:r>
            <a:r>
              <a:rPr lang="en-GB" dirty="0" smtClean="0"/>
              <a:t> </a:t>
            </a:r>
            <a:r>
              <a:rPr lang="en-GB" dirty="0" err="1" smtClean="0"/>
              <a:t>zeigt</a:t>
            </a:r>
            <a:r>
              <a:rPr lang="en-GB" dirty="0" smtClean="0"/>
              <a:t> auf, </a:t>
            </a:r>
            <a:r>
              <a:rPr lang="en-GB" dirty="0" err="1" smtClean="0"/>
              <a:t>dass</a:t>
            </a:r>
            <a:r>
              <a:rPr lang="en-GB" dirty="0" smtClean="0"/>
              <a:t> </a:t>
            </a:r>
            <a:r>
              <a:rPr lang="en-GB" dirty="0" err="1" smtClean="0"/>
              <a:t>Abhängigkeit</a:t>
            </a:r>
            <a:r>
              <a:rPr lang="en-GB" dirty="0" smtClean="0"/>
              <a:t> </a:t>
            </a:r>
            <a:r>
              <a:rPr lang="en-GB" dirty="0" err="1" smtClean="0"/>
              <a:t>weder</a:t>
            </a:r>
            <a:r>
              <a:rPr lang="en-GB" dirty="0" smtClean="0"/>
              <a:t> </a:t>
            </a:r>
            <a:r>
              <a:rPr lang="en-GB" dirty="0" err="1" smtClean="0"/>
              <a:t>ein</a:t>
            </a:r>
            <a:r>
              <a:rPr lang="en-GB" dirty="0" smtClean="0"/>
              <a:t> “</a:t>
            </a:r>
            <a:r>
              <a:rPr lang="en-GB" dirty="0" err="1" smtClean="0"/>
              <a:t>Betriebsunfall</a:t>
            </a:r>
            <a:r>
              <a:rPr lang="en-GB" dirty="0" smtClean="0"/>
              <a:t>” </a:t>
            </a:r>
            <a:r>
              <a:rPr lang="en-GB" dirty="0" err="1" smtClean="0"/>
              <a:t>noch</a:t>
            </a:r>
            <a:r>
              <a:rPr lang="en-GB" dirty="0" smtClean="0"/>
              <a:t> </a:t>
            </a:r>
            <a:r>
              <a:rPr lang="en-GB" dirty="0" err="1" smtClean="0"/>
              <a:t>eine</a:t>
            </a:r>
            <a:r>
              <a:rPr lang="en-GB" dirty="0" smtClean="0"/>
              <a:t> rein negative </a:t>
            </a:r>
            <a:r>
              <a:rPr lang="en-GB" dirty="0" err="1" smtClean="0"/>
              <a:t>Wirklichkeit</a:t>
            </a:r>
            <a:r>
              <a:rPr lang="en-GB" dirty="0" smtClean="0"/>
              <a:t> </a:t>
            </a:r>
            <a:r>
              <a:rPr lang="en-GB" dirty="0" err="1" smtClean="0"/>
              <a:t>darstellt</a:t>
            </a:r>
            <a:r>
              <a:rPr lang="en-GB" dirty="0" smtClean="0"/>
              <a:t>.</a:t>
            </a:r>
          </a:p>
          <a:p>
            <a:pPr marL="457200" lvl="1" indent="0">
              <a:buNone/>
            </a:pPr>
            <a:r>
              <a:rPr lang="en-GB" dirty="0" smtClean="0"/>
              <a:t>=&gt; </a:t>
            </a:r>
            <a:r>
              <a:rPr lang="en-GB" dirty="0" err="1" smtClean="0"/>
              <a:t>Kein</a:t>
            </a:r>
            <a:r>
              <a:rPr lang="en-GB" dirty="0" smtClean="0"/>
              <a:t> Argument </a:t>
            </a:r>
            <a:r>
              <a:rPr lang="en-GB" dirty="0" err="1" smtClean="0"/>
              <a:t>dafür</a:t>
            </a:r>
            <a:r>
              <a:rPr lang="en-GB" dirty="0" smtClean="0"/>
              <a:t> , das </a:t>
            </a:r>
            <a:r>
              <a:rPr lang="en-GB" dirty="0" err="1" smtClean="0"/>
              <a:t>Wenige</a:t>
            </a:r>
            <a:r>
              <a:rPr lang="en-GB" dirty="0" smtClean="0"/>
              <a:t> an </a:t>
            </a:r>
            <a:r>
              <a:rPr lang="en-GB" dirty="0" err="1" smtClean="0"/>
              <a:t>Autonomie</a:t>
            </a:r>
            <a:r>
              <a:rPr lang="en-GB" dirty="0" smtClean="0"/>
              <a:t> in 	</a:t>
            </a:r>
            <a:r>
              <a:rPr lang="en-GB" dirty="0" err="1" smtClean="0"/>
              <a:t>solchen</a:t>
            </a:r>
            <a:r>
              <a:rPr lang="en-GB" dirty="0" smtClean="0"/>
              <a:t> </a:t>
            </a:r>
            <a:r>
              <a:rPr lang="en-GB" dirty="0" err="1" smtClean="0"/>
              <a:t>Situationen</a:t>
            </a:r>
            <a:r>
              <a:rPr lang="en-GB" dirty="0" smtClean="0"/>
              <a:t> </a:t>
            </a:r>
            <a:r>
              <a:rPr lang="en-GB" dirty="0" err="1" smtClean="0"/>
              <a:t>noch</a:t>
            </a:r>
            <a:r>
              <a:rPr lang="en-GB" dirty="0" smtClean="0"/>
              <a:t> </a:t>
            </a:r>
            <a:r>
              <a:rPr lang="en-GB" dirty="0" err="1" smtClean="0"/>
              <a:t>mehr</a:t>
            </a:r>
            <a:r>
              <a:rPr lang="en-GB" dirty="0" smtClean="0"/>
              <a:t> </a:t>
            </a:r>
            <a:r>
              <a:rPr lang="en-GB" dirty="0" err="1" smtClean="0"/>
              <a:t>einzuschränken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=&gt; </a:t>
            </a:r>
            <a:r>
              <a:rPr lang="en-GB" dirty="0" err="1" smtClean="0"/>
              <a:t>Persönliche</a:t>
            </a:r>
            <a:r>
              <a:rPr lang="en-GB" dirty="0" smtClean="0"/>
              <a:t> </a:t>
            </a:r>
            <a:r>
              <a:rPr lang="en-GB" dirty="0" err="1" smtClean="0"/>
              <a:t>Entscheide</a:t>
            </a:r>
            <a:r>
              <a:rPr lang="en-GB" dirty="0" smtClean="0"/>
              <a:t> </a:t>
            </a:r>
            <a:r>
              <a:rPr lang="en-GB" dirty="0" err="1" smtClean="0"/>
              <a:t>sind</a:t>
            </a:r>
            <a:r>
              <a:rPr lang="en-GB" dirty="0" smtClean="0"/>
              <a:t> </a:t>
            </a:r>
            <a:r>
              <a:rPr lang="en-GB" dirty="0" err="1" smtClean="0"/>
              <a:t>umso</a:t>
            </a:r>
            <a:r>
              <a:rPr lang="en-GB" dirty="0" smtClean="0"/>
              <a:t> </a:t>
            </a:r>
            <a:r>
              <a:rPr lang="en-GB" dirty="0" err="1" smtClean="0"/>
              <a:t>genauer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	</a:t>
            </a:r>
            <a:r>
              <a:rPr lang="en-GB" dirty="0" err="1" smtClean="0"/>
              <a:t>respektieren</a:t>
            </a:r>
            <a:r>
              <a:rPr lang="en-GB" dirty="0" smtClean="0"/>
              <a:t> </a:t>
            </a:r>
            <a:r>
              <a:rPr lang="en-GB" dirty="0" err="1" smtClean="0"/>
              <a:t>als</a:t>
            </a:r>
            <a:r>
              <a:rPr lang="en-GB" dirty="0" smtClean="0"/>
              <a:t> die </a:t>
            </a:r>
            <a:r>
              <a:rPr lang="en-GB" dirty="0" err="1" smtClean="0"/>
              <a:t>Äusserungsmöglichkeiten</a:t>
            </a:r>
            <a:r>
              <a:rPr lang="en-GB" dirty="0" smtClean="0"/>
              <a:t> der 	</a:t>
            </a:r>
            <a:r>
              <a:rPr lang="en-GB" dirty="0" err="1" smtClean="0"/>
              <a:t>eigenen</a:t>
            </a:r>
            <a:r>
              <a:rPr lang="en-GB" dirty="0" smtClean="0"/>
              <a:t> </a:t>
            </a:r>
            <a:r>
              <a:rPr lang="en-GB" dirty="0" err="1" smtClean="0"/>
              <a:t>Freiheit</a:t>
            </a:r>
            <a:r>
              <a:rPr lang="en-GB" dirty="0" smtClean="0"/>
              <a:t> </a:t>
            </a:r>
            <a:r>
              <a:rPr lang="en-GB" dirty="0" err="1" smtClean="0"/>
              <a:t>extrem</a:t>
            </a:r>
            <a:r>
              <a:rPr lang="en-GB" dirty="0" smtClean="0"/>
              <a:t> </a:t>
            </a:r>
            <a:r>
              <a:rPr lang="en-GB" dirty="0" err="1" smtClean="0"/>
              <a:t>eingeschränkt</a:t>
            </a:r>
            <a:r>
              <a:rPr lang="en-GB" dirty="0" smtClean="0"/>
              <a:t> </a:t>
            </a:r>
            <a:r>
              <a:rPr lang="en-GB" dirty="0" err="1" smtClean="0"/>
              <a:t>sind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060145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Authentiziät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8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Geschichte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450215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Authentizität</a:t>
            </a:r>
            <a:r>
              <a:rPr lang="en-GB" dirty="0" smtClean="0"/>
              <a:t> = </a:t>
            </a:r>
            <a:r>
              <a:rPr lang="en-GB" dirty="0" err="1" smtClean="0"/>
              <a:t>Eigentlichkeit</a:t>
            </a:r>
            <a:endParaRPr lang="en-GB" dirty="0" smtClean="0"/>
          </a:p>
          <a:p>
            <a:pPr lvl="1"/>
            <a:r>
              <a:rPr lang="en-GB" dirty="0" err="1" smtClean="0"/>
              <a:t>Moralisch</a:t>
            </a:r>
            <a:r>
              <a:rPr lang="en-GB" dirty="0" smtClean="0"/>
              <a:t> neutral </a:t>
            </a:r>
            <a:r>
              <a:rPr lang="en-GB" dirty="0" err="1" smtClean="0"/>
              <a:t>nach</a:t>
            </a:r>
            <a:r>
              <a:rPr lang="en-GB" dirty="0" smtClean="0"/>
              <a:t> Heidegger</a:t>
            </a:r>
          </a:p>
          <a:p>
            <a:pPr lvl="1"/>
            <a:r>
              <a:rPr lang="en-GB" dirty="0" err="1" smtClean="0"/>
              <a:t>Drückt</a:t>
            </a:r>
            <a:r>
              <a:rPr lang="en-GB" dirty="0" smtClean="0"/>
              <a:t> die </a:t>
            </a:r>
            <a:r>
              <a:rPr lang="en-GB" dirty="0" err="1" smtClean="0"/>
              <a:t>Unstetigkeit</a:t>
            </a:r>
            <a:r>
              <a:rPr lang="en-GB" dirty="0" smtClean="0"/>
              <a:t> / </a:t>
            </a:r>
            <a:r>
              <a:rPr lang="en-GB" dirty="0" err="1" smtClean="0"/>
              <a:t>Wandelbarkeit</a:t>
            </a:r>
            <a:r>
              <a:rPr lang="en-GB" dirty="0" smtClean="0"/>
              <a:t> des Menschen und </a:t>
            </a:r>
            <a:r>
              <a:rPr lang="en-GB" dirty="0" err="1" smtClean="0"/>
              <a:t>damit</a:t>
            </a:r>
            <a:r>
              <a:rPr lang="en-GB" dirty="0" smtClean="0"/>
              <a:t> </a:t>
            </a:r>
            <a:r>
              <a:rPr lang="en-GB" dirty="0" err="1" smtClean="0"/>
              <a:t>auch</a:t>
            </a:r>
            <a:r>
              <a:rPr lang="en-GB" dirty="0" smtClean="0"/>
              <a:t> der </a:t>
            </a:r>
            <a:r>
              <a:rPr lang="en-GB" dirty="0" err="1" smtClean="0"/>
              <a:t>menschlichen</a:t>
            </a:r>
            <a:r>
              <a:rPr lang="en-GB" dirty="0" smtClean="0"/>
              <a:t> </a:t>
            </a:r>
            <a:r>
              <a:rPr lang="en-GB" dirty="0" err="1" smtClean="0"/>
              <a:t>Entscheidungen</a:t>
            </a:r>
            <a:r>
              <a:rPr lang="en-GB" dirty="0" smtClean="0"/>
              <a:t> </a:t>
            </a:r>
            <a:r>
              <a:rPr lang="en-GB" dirty="0" err="1" smtClean="0"/>
              <a:t>aus.</a:t>
            </a:r>
            <a:r>
              <a:rPr lang="en-GB" dirty="0" smtClean="0"/>
              <a:t> Der </a:t>
            </a:r>
            <a:r>
              <a:rPr lang="en-GB" dirty="0" err="1" smtClean="0"/>
              <a:t>Blick</a:t>
            </a:r>
            <a:r>
              <a:rPr lang="en-GB" dirty="0" smtClean="0"/>
              <a:t> auf </a:t>
            </a:r>
            <a:r>
              <a:rPr lang="en-GB" dirty="0" err="1" smtClean="0"/>
              <a:t>uns</a:t>
            </a:r>
            <a:r>
              <a:rPr lang="en-GB" dirty="0" smtClean="0"/>
              <a:t> und </a:t>
            </a:r>
            <a:r>
              <a:rPr lang="en-GB" dirty="0" err="1" smtClean="0"/>
              <a:t>unsere</a:t>
            </a:r>
            <a:r>
              <a:rPr lang="en-GB" dirty="0" smtClean="0"/>
              <a:t> Geschichte </a:t>
            </a:r>
            <a:r>
              <a:rPr lang="en-GB" dirty="0" err="1" smtClean="0"/>
              <a:t>ändert</a:t>
            </a:r>
            <a:r>
              <a:rPr lang="en-GB" dirty="0" smtClean="0"/>
              <a:t> </a:t>
            </a:r>
            <a:r>
              <a:rPr lang="en-GB" dirty="0" err="1" smtClean="0"/>
              <a:t>mit</a:t>
            </a:r>
            <a:r>
              <a:rPr lang="en-GB" dirty="0" smtClean="0"/>
              <a:t> </a:t>
            </a:r>
            <a:r>
              <a:rPr lang="en-GB" dirty="0" err="1" smtClean="0"/>
              <a:t>dem</a:t>
            </a:r>
            <a:r>
              <a:rPr lang="en-GB" dirty="0" smtClean="0"/>
              <a:t> </a:t>
            </a:r>
            <a:r>
              <a:rPr lang="en-GB" dirty="0" err="1" smtClean="0"/>
              <a:t>Verlauf</a:t>
            </a:r>
            <a:r>
              <a:rPr lang="en-GB" dirty="0" smtClean="0"/>
              <a:t> </a:t>
            </a:r>
            <a:r>
              <a:rPr lang="en-GB" dirty="0" err="1" smtClean="0"/>
              <a:t>unserer</a:t>
            </a:r>
            <a:r>
              <a:rPr lang="en-GB" dirty="0" smtClean="0"/>
              <a:t> </a:t>
            </a:r>
            <a:r>
              <a:rPr lang="en-GB" dirty="0" err="1" smtClean="0"/>
              <a:t>Beiographie</a:t>
            </a:r>
            <a:r>
              <a:rPr lang="en-GB" dirty="0" smtClean="0"/>
              <a:t> </a:t>
            </a:r>
            <a:r>
              <a:rPr lang="en-GB" dirty="0" err="1" smtClean="0"/>
              <a:t>undinsgesondere</a:t>
            </a:r>
            <a:r>
              <a:rPr lang="en-GB" dirty="0" smtClean="0"/>
              <a:t> </a:t>
            </a:r>
            <a:r>
              <a:rPr lang="en-GB" dirty="0" err="1" smtClean="0"/>
              <a:t>mit</a:t>
            </a:r>
            <a:r>
              <a:rPr lang="en-GB" dirty="0" smtClean="0"/>
              <a:t> </a:t>
            </a:r>
            <a:r>
              <a:rPr lang="en-GB" dirty="0" err="1" smtClean="0"/>
              <a:t>einer</a:t>
            </a:r>
            <a:r>
              <a:rPr lang="en-GB" dirty="0" smtClean="0"/>
              <a:t> </a:t>
            </a:r>
            <a:r>
              <a:rPr lang="en-GB" dirty="0" err="1" smtClean="0"/>
              <a:t>fortschreitenden</a:t>
            </a:r>
            <a:r>
              <a:rPr lang="en-GB" dirty="0" smtClean="0"/>
              <a:t> </a:t>
            </a:r>
            <a:r>
              <a:rPr lang="en-GB" dirty="0" err="1" smtClean="0"/>
              <a:t>Erkrankung</a:t>
            </a:r>
            <a:endParaRPr lang="en-GB" dirty="0" smtClean="0"/>
          </a:p>
          <a:p>
            <a:pPr lvl="1"/>
            <a:r>
              <a:rPr lang="en-GB" dirty="0" err="1" smtClean="0"/>
              <a:t>Freiheitlicher</a:t>
            </a:r>
            <a:r>
              <a:rPr lang="en-GB" dirty="0" smtClean="0"/>
              <a:t> </a:t>
            </a:r>
            <a:r>
              <a:rPr lang="en-GB" dirty="0" err="1" smtClean="0"/>
              <a:t>Ansatz</a:t>
            </a:r>
            <a:r>
              <a:rPr lang="en-GB" dirty="0" smtClean="0"/>
              <a:t> der </a:t>
            </a:r>
            <a:r>
              <a:rPr lang="en-GB" dirty="0" err="1" smtClean="0"/>
              <a:t>Existenz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133977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Authentizität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err="1" smtClean="0"/>
              <a:t>Autonomie</a:t>
            </a:r>
            <a:r>
              <a:rPr lang="en-GB" dirty="0" smtClean="0"/>
              <a:t> </a:t>
            </a:r>
            <a:r>
              <a:rPr lang="en-GB" dirty="0" err="1" smtClean="0"/>
              <a:t>kann</a:t>
            </a:r>
            <a:r>
              <a:rPr lang="en-GB" dirty="0" smtClean="0"/>
              <a:t> </a:t>
            </a:r>
            <a:r>
              <a:rPr lang="en-GB" dirty="0" err="1" smtClean="0"/>
              <a:t>nicht</a:t>
            </a:r>
            <a:r>
              <a:rPr lang="en-GB" dirty="0" smtClean="0"/>
              <a:t> </a:t>
            </a:r>
            <a:r>
              <a:rPr lang="en-GB" dirty="0" err="1" smtClean="0"/>
              <a:t>helfen</a:t>
            </a:r>
            <a:r>
              <a:rPr lang="en-GB" dirty="0" smtClean="0"/>
              <a:t> die die </a:t>
            </a:r>
            <a:r>
              <a:rPr lang="en-GB" dirty="0" err="1" smtClean="0"/>
              <a:t>moralischen</a:t>
            </a:r>
            <a:r>
              <a:rPr lang="en-GB" dirty="0" smtClean="0"/>
              <a:t> </a:t>
            </a:r>
            <a:r>
              <a:rPr lang="en-GB" dirty="0" err="1" smtClean="0"/>
              <a:t>Kontroversen</a:t>
            </a:r>
            <a:r>
              <a:rPr lang="en-GB" dirty="0" smtClean="0"/>
              <a:t> </a:t>
            </a:r>
            <a:r>
              <a:rPr lang="en-GB" dirty="0" err="1" smtClean="0"/>
              <a:t>zwischen</a:t>
            </a:r>
            <a:r>
              <a:rPr lang="en-GB" dirty="0" smtClean="0"/>
              <a:t> Patient und </a:t>
            </a:r>
            <a:r>
              <a:rPr lang="en-GB" dirty="0" err="1" smtClean="0"/>
              <a:t>Professionellen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beheben</a:t>
            </a:r>
            <a:endParaRPr lang="en-GB" dirty="0" smtClean="0"/>
          </a:p>
          <a:p>
            <a:pPr lvl="1"/>
            <a:r>
              <a:rPr lang="en-GB" dirty="0" err="1" smtClean="0"/>
              <a:t>Unverwechselbares</a:t>
            </a:r>
            <a:r>
              <a:rPr lang="en-GB" dirty="0" smtClean="0"/>
              <a:t> </a:t>
            </a:r>
            <a:r>
              <a:rPr lang="en-GB" dirty="0" err="1" smtClean="0"/>
              <a:t>personelle</a:t>
            </a:r>
            <a:r>
              <a:rPr lang="en-GB" dirty="0" smtClean="0"/>
              <a:t> </a:t>
            </a:r>
            <a:r>
              <a:rPr lang="en-GB" dirty="0" err="1" smtClean="0"/>
              <a:t>Identität</a:t>
            </a:r>
            <a:r>
              <a:rPr lang="en-GB" dirty="0" smtClean="0"/>
              <a:t> (</a:t>
            </a:r>
            <a:r>
              <a:rPr lang="en-GB" dirty="0" err="1" smtClean="0"/>
              <a:t>Individuum</a:t>
            </a:r>
            <a:r>
              <a:rPr lang="en-GB" dirty="0" smtClean="0"/>
              <a:t>) =&gt; </a:t>
            </a:r>
            <a:r>
              <a:rPr lang="en-GB" dirty="0" err="1" smtClean="0"/>
              <a:t>Entscheidungen</a:t>
            </a:r>
            <a:r>
              <a:rPr lang="en-GB" dirty="0" smtClean="0"/>
              <a:t> </a:t>
            </a:r>
            <a:r>
              <a:rPr lang="en-GB" dirty="0" err="1" smtClean="0"/>
              <a:t>sind</a:t>
            </a:r>
            <a:r>
              <a:rPr lang="en-GB" dirty="0" smtClean="0"/>
              <a:t> </a:t>
            </a:r>
            <a:r>
              <a:rPr lang="en-GB" dirty="0" err="1" smtClean="0"/>
              <a:t>individuell</a:t>
            </a:r>
            <a:r>
              <a:rPr lang="en-GB" dirty="0" smtClean="0"/>
              <a:t> und </a:t>
            </a:r>
            <a:r>
              <a:rPr lang="en-GB" dirty="0" err="1" smtClean="0"/>
              <a:t>moralisch</a:t>
            </a:r>
            <a:r>
              <a:rPr lang="en-GB" dirty="0" smtClean="0"/>
              <a:t> </a:t>
            </a:r>
            <a:r>
              <a:rPr lang="en-GB" dirty="0" err="1" smtClean="0"/>
              <a:t>schwer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konzeptioalisieren</a:t>
            </a:r>
            <a:endParaRPr lang="en-GB" dirty="0" smtClean="0"/>
          </a:p>
          <a:p>
            <a:pPr lvl="1"/>
            <a:r>
              <a:rPr lang="en-GB" dirty="0" err="1" smtClean="0"/>
              <a:t>Hoffnung</a:t>
            </a:r>
            <a:r>
              <a:rPr lang="en-GB" dirty="0" smtClean="0"/>
              <a:t> und </a:t>
            </a:r>
            <a:r>
              <a:rPr lang="en-GB" dirty="0" err="1" smtClean="0"/>
              <a:t>Vertrauen</a:t>
            </a:r>
            <a:r>
              <a:rPr lang="en-GB" dirty="0" smtClean="0"/>
              <a:t> (</a:t>
            </a:r>
            <a:r>
              <a:rPr lang="en-GB" dirty="0" err="1" smtClean="0"/>
              <a:t>Beziehung</a:t>
            </a:r>
            <a:r>
              <a:rPr lang="en-GB" dirty="0" smtClean="0"/>
              <a:t>) </a:t>
            </a:r>
            <a:r>
              <a:rPr lang="en-GB" dirty="0" err="1" smtClean="0"/>
              <a:t>werden</a:t>
            </a:r>
            <a:r>
              <a:rPr lang="en-GB" dirty="0" smtClean="0"/>
              <a:t> </a:t>
            </a:r>
            <a:r>
              <a:rPr lang="en-GB" dirty="0" err="1" smtClean="0"/>
              <a:t>mit</a:t>
            </a:r>
            <a:r>
              <a:rPr lang="en-GB" dirty="0" smtClean="0"/>
              <a:t> der </a:t>
            </a:r>
            <a:r>
              <a:rPr lang="en-GB" dirty="0" err="1" smtClean="0"/>
              <a:t>Autonomie</a:t>
            </a:r>
            <a:r>
              <a:rPr lang="en-GB" dirty="0" smtClean="0"/>
              <a:t> </a:t>
            </a:r>
            <a:r>
              <a:rPr lang="en-GB" dirty="0" err="1" smtClean="0"/>
              <a:t>nicht</a:t>
            </a:r>
            <a:r>
              <a:rPr lang="en-GB" dirty="0" smtClean="0"/>
              <a:t> </a:t>
            </a:r>
            <a:r>
              <a:rPr lang="en-GB" dirty="0" err="1" smtClean="0"/>
              <a:t>abgebildet</a:t>
            </a:r>
            <a:endParaRPr lang="en-GB" dirty="0" smtClean="0"/>
          </a:p>
          <a:p>
            <a:pPr lvl="1"/>
            <a:r>
              <a:rPr lang="en-GB" dirty="0" smtClean="0"/>
              <a:t>Das </a:t>
            </a:r>
            <a:r>
              <a:rPr lang="en-GB" dirty="0" err="1" smtClean="0"/>
              <a:t>Wesen</a:t>
            </a:r>
            <a:r>
              <a:rPr lang="en-GB" dirty="0" smtClean="0"/>
              <a:t> des menschen </a:t>
            </a:r>
            <a:r>
              <a:rPr lang="en-GB" dirty="0" err="1" smtClean="0"/>
              <a:t>geht</a:t>
            </a:r>
            <a:r>
              <a:rPr lang="en-GB" dirty="0" smtClean="0"/>
              <a:t> </a:t>
            </a:r>
            <a:r>
              <a:rPr lang="en-GB" dirty="0" err="1" smtClean="0"/>
              <a:t>erloren</a:t>
            </a:r>
            <a:r>
              <a:rPr lang="en-GB" dirty="0" smtClean="0"/>
              <a:t>, </a:t>
            </a:r>
            <a:r>
              <a:rPr lang="en-GB" dirty="0" err="1" smtClean="0"/>
              <a:t>wenn</a:t>
            </a:r>
            <a:r>
              <a:rPr lang="en-GB" dirty="0" smtClean="0"/>
              <a:t> seine </a:t>
            </a:r>
            <a:r>
              <a:rPr lang="en-GB" dirty="0" err="1" smtClean="0"/>
              <a:t>Endlichkeit</a:t>
            </a:r>
            <a:r>
              <a:rPr lang="en-GB" dirty="0" smtClean="0"/>
              <a:t> </a:t>
            </a:r>
            <a:r>
              <a:rPr lang="en-GB" dirty="0" err="1" smtClean="0"/>
              <a:t>nur</a:t>
            </a:r>
            <a:r>
              <a:rPr lang="en-GB" dirty="0" smtClean="0"/>
              <a:t> auf </a:t>
            </a:r>
            <a:r>
              <a:rPr lang="en-GB" dirty="0" err="1" smtClean="0"/>
              <a:t>eine</a:t>
            </a:r>
            <a:r>
              <a:rPr lang="en-GB" dirty="0" smtClean="0"/>
              <a:t> </a:t>
            </a:r>
            <a:r>
              <a:rPr lang="en-GB" dirty="0" err="1" smtClean="0"/>
              <a:t>Sequenz</a:t>
            </a:r>
            <a:r>
              <a:rPr lang="en-GB" dirty="0" smtClean="0"/>
              <a:t> von </a:t>
            </a:r>
            <a:r>
              <a:rPr lang="en-GB" dirty="0" err="1"/>
              <a:t>A</a:t>
            </a:r>
            <a:r>
              <a:rPr lang="en-GB" dirty="0" err="1" smtClean="0"/>
              <a:t>ktionen</a:t>
            </a:r>
            <a:r>
              <a:rPr lang="en-GB" dirty="0" smtClean="0"/>
              <a:t> und </a:t>
            </a:r>
            <a:r>
              <a:rPr lang="en-GB" dirty="0" err="1" smtClean="0"/>
              <a:t>Entscheidungen</a:t>
            </a:r>
            <a:r>
              <a:rPr lang="en-GB" dirty="0" smtClean="0"/>
              <a:t> </a:t>
            </a:r>
            <a:r>
              <a:rPr lang="en-GB" dirty="0" err="1" smtClean="0"/>
              <a:t>reduziert</a:t>
            </a:r>
            <a:r>
              <a:rPr lang="en-GB" dirty="0" smtClean="0"/>
              <a:t> </a:t>
            </a:r>
            <a:r>
              <a:rPr lang="en-GB" dirty="0" err="1" smtClean="0"/>
              <a:t>wird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666521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Authentizität</a:t>
            </a:r>
            <a:r>
              <a:rPr lang="en-GB" dirty="0" smtClean="0"/>
              <a:t>: </a:t>
            </a:r>
            <a:r>
              <a:rPr lang="en-GB" dirty="0" err="1" smtClean="0"/>
              <a:t>Selbst-Genügsamkeit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Ich</a:t>
            </a:r>
            <a:r>
              <a:rPr lang="en-GB" dirty="0" smtClean="0"/>
              <a:t> </a:t>
            </a:r>
            <a:r>
              <a:rPr lang="en-GB" dirty="0" err="1" smtClean="0"/>
              <a:t>genüge</a:t>
            </a:r>
            <a:r>
              <a:rPr lang="en-GB" dirty="0" smtClean="0"/>
              <a:t> </a:t>
            </a:r>
            <a:r>
              <a:rPr lang="en-GB" dirty="0" err="1" smtClean="0"/>
              <a:t>mir</a:t>
            </a:r>
            <a:r>
              <a:rPr lang="en-GB" dirty="0" smtClean="0"/>
              <a:t> </a:t>
            </a:r>
            <a:r>
              <a:rPr lang="en-GB" dirty="0" err="1" smtClean="0"/>
              <a:t>selber</a:t>
            </a:r>
            <a:endParaRPr lang="en-GB" dirty="0" smtClean="0"/>
          </a:p>
          <a:p>
            <a:r>
              <a:rPr lang="en-GB" dirty="0" err="1" smtClean="0"/>
              <a:t>Ich</a:t>
            </a:r>
            <a:r>
              <a:rPr lang="en-GB" dirty="0" smtClean="0"/>
              <a:t> </a:t>
            </a:r>
            <a:r>
              <a:rPr lang="en-GB" dirty="0" err="1" smtClean="0"/>
              <a:t>brauche</a:t>
            </a:r>
            <a:r>
              <a:rPr lang="en-GB" dirty="0" smtClean="0"/>
              <a:t> </a:t>
            </a:r>
            <a:r>
              <a:rPr lang="en-GB" dirty="0" err="1" smtClean="0"/>
              <a:t>niemanden</a:t>
            </a:r>
            <a:r>
              <a:rPr lang="en-GB" dirty="0" smtClean="0"/>
              <a:t>….</a:t>
            </a:r>
          </a:p>
          <a:p>
            <a:r>
              <a:rPr lang="en-GB" dirty="0" err="1" smtClean="0"/>
              <a:t>Freiheitlichkeit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31202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altruismus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05930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Altruismus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= </a:t>
            </a:r>
            <a:r>
              <a:rPr lang="en-GB" dirty="0"/>
              <a:t>die </a:t>
            </a:r>
            <a:r>
              <a:rPr lang="en-GB" dirty="0" err="1"/>
              <a:t>Einstellung</a:t>
            </a:r>
            <a:r>
              <a:rPr lang="en-GB" dirty="0"/>
              <a:t>, </a:t>
            </a:r>
            <a:r>
              <a:rPr lang="en-GB" dirty="0" err="1"/>
              <a:t>dass</a:t>
            </a:r>
            <a:r>
              <a:rPr lang="en-GB" dirty="0"/>
              <a:t> man die </a:t>
            </a:r>
            <a:r>
              <a:rPr lang="en-GB" dirty="0" err="1"/>
              <a:t>Belange</a:t>
            </a:r>
            <a:r>
              <a:rPr lang="en-GB" dirty="0"/>
              <a:t> und das </a:t>
            </a:r>
            <a:r>
              <a:rPr lang="en-GB" dirty="0" err="1"/>
              <a:t>Wohlergehen</a:t>
            </a:r>
            <a:r>
              <a:rPr lang="en-GB" dirty="0"/>
              <a:t> </a:t>
            </a:r>
            <a:r>
              <a:rPr lang="en-GB" dirty="0" err="1"/>
              <a:t>anderer</a:t>
            </a:r>
            <a:r>
              <a:rPr lang="en-GB" dirty="0"/>
              <a:t> Menschen </a:t>
            </a:r>
            <a:r>
              <a:rPr lang="en-GB" dirty="0" err="1"/>
              <a:t>für</a:t>
            </a:r>
            <a:r>
              <a:rPr lang="en-GB" dirty="0"/>
              <a:t> </a:t>
            </a:r>
            <a:r>
              <a:rPr lang="en-GB" dirty="0" err="1"/>
              <a:t>wichtig</a:t>
            </a:r>
            <a:r>
              <a:rPr lang="en-GB" dirty="0"/>
              <a:t> </a:t>
            </a:r>
            <a:r>
              <a:rPr lang="en-GB" dirty="0" err="1" smtClean="0"/>
              <a:t>erachtet</a:t>
            </a: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Ein</a:t>
            </a:r>
            <a:r>
              <a:rPr lang="en-GB" dirty="0" smtClean="0"/>
              <a:t> </a:t>
            </a:r>
            <a:r>
              <a:rPr lang="en-GB" dirty="0" err="1" smtClean="0"/>
              <a:t>Gegenbegriff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Egosimus</a:t>
            </a:r>
            <a:r>
              <a:rPr lang="en-GB" dirty="0" smtClean="0"/>
              <a:t> (</a:t>
            </a:r>
            <a:r>
              <a:rPr lang="en-GB" i="1" dirty="0" err="1"/>
              <a:t>Auguste</a:t>
            </a:r>
            <a:r>
              <a:rPr lang="en-GB" i="1" dirty="0"/>
              <a:t> </a:t>
            </a:r>
            <a:r>
              <a:rPr lang="en-GB" i="1" dirty="0" smtClean="0"/>
              <a:t>Comte hat den </a:t>
            </a:r>
            <a:r>
              <a:rPr lang="en-GB" i="1" dirty="0" err="1" smtClean="0"/>
              <a:t>Begriff</a:t>
            </a:r>
            <a:r>
              <a:rPr lang="en-GB" i="1" dirty="0" smtClean="0"/>
              <a:t> </a:t>
            </a:r>
            <a:r>
              <a:rPr lang="en-GB" i="1" dirty="0" err="1" smtClean="0"/>
              <a:t>kreiiert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i="1" dirty="0" err="1" smtClean="0"/>
              <a:t>Uneigennützigkeit</a:t>
            </a:r>
            <a:r>
              <a:rPr lang="en-GB" i="1" dirty="0" smtClean="0"/>
              <a:t>?</a:t>
            </a:r>
          </a:p>
          <a:p>
            <a:pPr marL="0" indent="0">
              <a:buNone/>
            </a:pPr>
            <a:r>
              <a:rPr lang="en-GB" i="1" dirty="0" err="1" smtClean="0"/>
              <a:t>Selbstlosigkeit</a:t>
            </a:r>
            <a:r>
              <a:rPr lang="en-GB" i="1" dirty="0" smtClean="0"/>
              <a:t>?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51787731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Empathie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41948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altLang="de-DE" sz="3200" smtClean="0">
                <a:solidFill>
                  <a:schemeClr val="tx1"/>
                </a:solidFill>
                <a:cs typeface="Arial" pitchFamily="34" charset="0"/>
              </a:rPr>
              <a:t>beschreibt die Fähigkeit, sich in die Erlebenswelt anderer Menschen (wie sie oder er etwas erlebt, fühlt, wahrnimmt..) </a:t>
            </a:r>
          </a:p>
          <a:p>
            <a:pPr eaLnBrk="1" hangingPunct="1"/>
            <a:r>
              <a:rPr lang="de-DE" altLang="de-DE" sz="3200" smtClean="0">
                <a:solidFill>
                  <a:schemeClr val="tx1"/>
                </a:solidFill>
                <a:cs typeface="Arial" pitchFamily="34" charset="0"/>
              </a:rPr>
              <a:t>einzufühlen und </a:t>
            </a:r>
            <a:endParaRPr lang="de-CH" altLang="de-DE" sz="3200" smtClean="0">
              <a:solidFill>
                <a:schemeClr val="tx1"/>
              </a:solidFill>
              <a:cs typeface="Arial" pitchFamily="34" charset="0"/>
            </a:endParaRPr>
          </a:p>
          <a:p>
            <a:pPr eaLnBrk="1" hangingPunct="1"/>
            <a:r>
              <a:rPr lang="de-DE" altLang="de-DE" sz="3200" smtClean="0">
                <a:solidFill>
                  <a:schemeClr val="tx1"/>
                </a:solidFill>
                <a:cs typeface="Arial" pitchFamily="34" charset="0"/>
              </a:rPr>
              <a:t>mitzuteilen, was man dabei erlebt. Man geht dadurch </a:t>
            </a:r>
          </a:p>
          <a:p>
            <a:pPr eaLnBrk="1" hangingPunct="1"/>
            <a:r>
              <a:rPr lang="de-DE" altLang="de-DE" sz="3200" smtClean="0">
                <a:solidFill>
                  <a:schemeClr val="tx1"/>
                </a:solidFill>
                <a:cs typeface="Arial" pitchFamily="34" charset="0"/>
              </a:rPr>
              <a:t>wertschätzend mit einander um. </a:t>
            </a:r>
            <a:endParaRPr lang="de-CH" altLang="de-DE" sz="3200" smtClean="0">
              <a:solidFill>
                <a:schemeClr val="tx1"/>
              </a:solidFill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CH" altLang="de-DE" sz="3200" smtClean="0">
                <a:solidFill>
                  <a:schemeClr val="tx1"/>
                </a:solidFill>
                <a:cs typeface="Arial" pitchFamily="34" charset="0"/>
              </a:rPr>
              <a:t>       </a:t>
            </a:r>
            <a:r>
              <a:rPr lang="de-CH" altLang="de-DE" sz="2000" smtClean="0">
                <a:solidFill>
                  <a:schemeClr val="tx1"/>
                </a:solidFill>
                <a:cs typeface="Arial" pitchFamily="34" charset="0"/>
              </a:rPr>
              <a:t>NANDA=  </a:t>
            </a:r>
            <a:r>
              <a:rPr lang="de-CH" altLang="de-DE" sz="2000" b="1" smtClean="0">
                <a:solidFill>
                  <a:schemeClr val="tx1"/>
                </a:solidFill>
                <a:cs typeface="Arial" pitchFamily="34" charset="0"/>
              </a:rPr>
              <a:t>N</a:t>
            </a:r>
            <a:r>
              <a:rPr lang="de-CH" altLang="de-DE" sz="2000" smtClean="0">
                <a:solidFill>
                  <a:schemeClr val="tx1"/>
                </a:solidFill>
                <a:cs typeface="Arial" pitchFamily="34" charset="0"/>
              </a:rPr>
              <a:t>ord </a:t>
            </a:r>
            <a:r>
              <a:rPr lang="de-CH" altLang="de-DE" sz="2000" b="1" smtClean="0">
                <a:solidFill>
                  <a:schemeClr val="tx1"/>
                </a:solidFill>
                <a:cs typeface="Arial" pitchFamily="34" charset="0"/>
              </a:rPr>
              <a:t>A</a:t>
            </a:r>
            <a:r>
              <a:rPr lang="de-CH" altLang="de-DE" sz="2000" smtClean="0">
                <a:solidFill>
                  <a:schemeClr val="tx1"/>
                </a:solidFill>
                <a:cs typeface="Arial" pitchFamily="34" charset="0"/>
              </a:rPr>
              <a:t>merican </a:t>
            </a:r>
            <a:r>
              <a:rPr lang="de-CH" altLang="de-DE" sz="2000" b="1" smtClean="0">
                <a:solidFill>
                  <a:schemeClr val="tx1"/>
                </a:solidFill>
                <a:cs typeface="Arial" pitchFamily="34" charset="0"/>
              </a:rPr>
              <a:t>N</a:t>
            </a:r>
            <a:r>
              <a:rPr lang="de-CH" altLang="de-DE" sz="2000" smtClean="0">
                <a:solidFill>
                  <a:schemeClr val="tx1"/>
                </a:solidFill>
                <a:cs typeface="Arial" pitchFamily="34" charset="0"/>
              </a:rPr>
              <a:t>ursing </a:t>
            </a:r>
            <a:r>
              <a:rPr lang="de-CH" altLang="de-DE" sz="2000" b="1" smtClean="0">
                <a:solidFill>
                  <a:schemeClr val="tx1"/>
                </a:solidFill>
                <a:cs typeface="Arial" pitchFamily="34" charset="0"/>
              </a:rPr>
              <a:t>D</a:t>
            </a:r>
            <a:r>
              <a:rPr lang="de-CH" altLang="de-DE" sz="2000" smtClean="0">
                <a:solidFill>
                  <a:schemeClr val="tx1"/>
                </a:solidFill>
                <a:cs typeface="Arial" pitchFamily="34" charset="0"/>
              </a:rPr>
              <a:t>iagnosis </a:t>
            </a:r>
            <a:r>
              <a:rPr lang="de-CH" altLang="de-DE" sz="2000" b="1" smtClean="0">
                <a:solidFill>
                  <a:schemeClr val="tx1"/>
                </a:solidFill>
                <a:cs typeface="Arial" pitchFamily="34" charset="0"/>
              </a:rPr>
              <a:t>A</a:t>
            </a:r>
            <a:r>
              <a:rPr lang="de-CH" altLang="de-DE" sz="2000" smtClean="0">
                <a:solidFill>
                  <a:schemeClr val="tx1"/>
                </a:solidFill>
                <a:cs typeface="Arial" pitchFamily="34" charset="0"/>
              </a:rPr>
              <a:t>ssociation</a:t>
            </a:r>
          </a:p>
          <a:p>
            <a:endParaRPr lang="de-CH" altLang="de-DE" smtClean="0"/>
          </a:p>
        </p:txBody>
      </p:sp>
      <p:sp>
        <p:nvSpPr>
          <p:cNvPr id="9830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altLang="de-DE" sz="4000" smtClean="0"/>
              <a:t>Empathie</a:t>
            </a:r>
          </a:p>
        </p:txBody>
      </p:sp>
      <p:sp>
        <p:nvSpPr>
          <p:cNvPr id="98308" name="Fußzeilenplatzhalt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r>
              <a:rPr lang="de-CH" altLang="de-DE" sz="800">
                <a:solidFill>
                  <a:schemeClr val="bg1"/>
                </a:solidFill>
                <a:latin typeface="Arial" pitchFamily="34" charset="0"/>
              </a:rPr>
              <a:t>M.Mettler und B.Grossenbacher</a:t>
            </a:r>
          </a:p>
        </p:txBody>
      </p:sp>
      <p:sp>
        <p:nvSpPr>
          <p:cNvPr id="98309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fld id="{831CE965-A4AF-46BB-9156-48E21CF83A87}" type="slidenum">
              <a:rPr lang="de-CH" altLang="de-DE" sz="1400">
                <a:solidFill>
                  <a:schemeClr val="bg1"/>
                </a:solidFill>
                <a:latin typeface="Arial" pitchFamily="34" charset="0"/>
              </a:rPr>
              <a:pPr/>
              <a:t>86</a:t>
            </a:fld>
            <a:endParaRPr lang="de-CH" altLang="de-DE" sz="140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346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Mitleid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87492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Mitleid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Der </a:t>
            </a:r>
            <a:r>
              <a:rPr lang="en-GB" dirty="0" err="1" smtClean="0"/>
              <a:t>Mitleidende</a:t>
            </a:r>
            <a:r>
              <a:rPr lang="en-GB" dirty="0" smtClean="0"/>
              <a:t> </a:t>
            </a:r>
            <a:r>
              <a:rPr lang="en-GB" dirty="0" err="1" smtClean="0"/>
              <a:t>leidet</a:t>
            </a:r>
            <a:r>
              <a:rPr lang="en-GB" dirty="0" smtClean="0"/>
              <a:t> </a:t>
            </a:r>
            <a:r>
              <a:rPr lang="en-GB" dirty="0" err="1" smtClean="0"/>
              <a:t>auch</a:t>
            </a:r>
            <a:endParaRPr lang="en-GB" dirty="0" smtClean="0"/>
          </a:p>
          <a:p>
            <a:r>
              <a:rPr lang="en-GB" dirty="0" smtClean="0"/>
              <a:t>Leiden </a:t>
            </a:r>
          </a:p>
          <a:p>
            <a:pPr lvl="1"/>
            <a:r>
              <a:rPr lang="en-GB" dirty="0" err="1"/>
              <a:t>i</a:t>
            </a:r>
            <a:r>
              <a:rPr lang="en-GB" dirty="0" err="1" smtClean="0"/>
              <a:t>st</a:t>
            </a:r>
            <a:r>
              <a:rPr lang="en-GB" dirty="0" smtClean="0"/>
              <a:t> </a:t>
            </a:r>
            <a:r>
              <a:rPr lang="en-GB" dirty="0" err="1" smtClean="0"/>
              <a:t>Ausdruck</a:t>
            </a:r>
            <a:r>
              <a:rPr lang="en-GB" dirty="0" smtClean="0"/>
              <a:t> der Stagnation, der </a:t>
            </a:r>
            <a:r>
              <a:rPr lang="en-GB" dirty="0" err="1" smtClean="0"/>
              <a:t>Entwicklungshemmung</a:t>
            </a:r>
            <a:endParaRPr lang="en-GB" dirty="0" smtClean="0"/>
          </a:p>
          <a:p>
            <a:pPr lvl="1"/>
            <a:r>
              <a:rPr lang="en-GB" dirty="0" err="1" smtClean="0"/>
              <a:t>schwächt</a:t>
            </a:r>
            <a:r>
              <a:rPr lang="en-GB" dirty="0" smtClean="0"/>
              <a:t> die “</a:t>
            </a:r>
            <a:r>
              <a:rPr lang="en-GB" dirty="0" err="1" smtClean="0"/>
              <a:t>Möglichkeiten</a:t>
            </a:r>
            <a:r>
              <a:rPr lang="en-GB" dirty="0" smtClean="0"/>
              <a:t>”, die </a:t>
            </a:r>
            <a:r>
              <a:rPr lang="en-GB" dirty="0" err="1" smtClean="0"/>
              <a:t>Kreativität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42235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Respekt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132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 altLang="de-DE" smtClean="0"/>
              <a:t>Geschichte der Hospizbewegung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CH" altLang="de-DE" smtClean="0"/>
              <a:t>Christliche Wurzeln</a:t>
            </a:r>
          </a:p>
          <a:p>
            <a:pPr eaLnBrk="1" hangingPunct="1"/>
            <a:r>
              <a:rPr lang="de-CH" altLang="de-DE" smtClean="0"/>
              <a:t>Gesellschaftliche Wurzeln</a:t>
            </a:r>
          </a:p>
          <a:p>
            <a:pPr lvl="1" eaLnBrk="1" hangingPunct="1"/>
            <a:r>
              <a:rPr lang="de-CH" altLang="de-DE" smtClean="0"/>
              <a:t>Institutionalisierung und Medikalisierung des Sterbens</a:t>
            </a:r>
          </a:p>
          <a:p>
            <a:pPr lvl="1" eaLnBrk="1" hangingPunct="1"/>
            <a:r>
              <a:rPr lang="de-CH" altLang="de-DE" smtClean="0"/>
              <a:t>Sterbehilfediskussion (Euthanasie)</a:t>
            </a:r>
          </a:p>
          <a:p>
            <a:pPr eaLnBrk="1" hangingPunct="1"/>
            <a:r>
              <a:rPr lang="de-CH" altLang="de-DE" smtClean="0"/>
              <a:t>Interdisziplinäre Wurzeln</a:t>
            </a:r>
          </a:p>
          <a:p>
            <a:pPr lvl="1" eaLnBrk="1" hangingPunct="1"/>
            <a:r>
              <a:rPr lang="de-CH" altLang="de-DE" smtClean="0"/>
              <a:t>Cicely Saunders</a:t>
            </a:r>
          </a:p>
        </p:txBody>
      </p:sp>
    </p:spTree>
    <p:extLst>
      <p:ext uri="{BB962C8B-B14F-4D97-AF65-F5344CB8AC3E}">
        <p14:creationId xmlns:p14="http://schemas.microsoft.com/office/powerpoint/2010/main" val="57665350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de-DE" altLang="de-DE" smtClean="0"/>
          </a:p>
        </p:txBody>
      </p:sp>
      <p:sp>
        <p:nvSpPr>
          <p:cNvPr id="107523" name="Fußzeilenplatzhalt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r>
              <a:rPr lang="de-CH" altLang="de-DE" sz="800">
                <a:solidFill>
                  <a:schemeClr val="bg1"/>
                </a:solidFill>
                <a:latin typeface="Arial" pitchFamily="34" charset="0"/>
              </a:rPr>
              <a:t>M.Mettler und B.Grossenbacher</a:t>
            </a:r>
          </a:p>
        </p:txBody>
      </p:sp>
      <p:sp>
        <p:nvSpPr>
          <p:cNvPr id="107524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fld id="{580207BE-2F04-4DBB-A547-5127D936D9C8}" type="slidenum">
              <a:rPr lang="de-CH" altLang="de-DE" sz="1400">
                <a:solidFill>
                  <a:schemeClr val="bg1"/>
                </a:solidFill>
                <a:latin typeface="Arial" pitchFamily="34" charset="0"/>
              </a:rPr>
              <a:pPr/>
              <a:t>90</a:t>
            </a:fld>
            <a:endParaRPr lang="de-CH" altLang="de-DE" sz="140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07525" name="Bild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65532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6" name="Vertikaler Titel 6"/>
          <p:cNvSpPr>
            <a:spLocks noGrp="1"/>
          </p:cNvSpPr>
          <p:nvPr>
            <p:ph type="title" orient="vert"/>
          </p:nvPr>
        </p:nvSpPr>
        <p:spPr>
          <a:xfrm>
            <a:off x="7162800" y="990600"/>
            <a:ext cx="1371600" cy="5105400"/>
          </a:xfrm>
        </p:spPr>
        <p:txBody>
          <a:bodyPr/>
          <a:lstStyle/>
          <a:p>
            <a:r>
              <a:rPr lang="de-DE" altLang="de-DE" sz="3600" smtClean="0"/>
              <a:t>RESPEKT</a:t>
            </a:r>
          </a:p>
        </p:txBody>
      </p:sp>
    </p:spTree>
    <p:extLst>
      <p:ext uri="{BB962C8B-B14F-4D97-AF65-F5344CB8AC3E}">
        <p14:creationId xmlns:p14="http://schemas.microsoft.com/office/powerpoint/2010/main" val="680495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Beziehung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84108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Das </a:t>
            </a:r>
            <a:r>
              <a:rPr lang="en-GB" dirty="0" err="1" smtClean="0"/>
              <a:t>therapeutische</a:t>
            </a:r>
            <a:r>
              <a:rPr lang="en-GB" dirty="0" smtClean="0"/>
              <a:t> </a:t>
            </a:r>
            <a:r>
              <a:rPr lang="en-GB" dirty="0" err="1" smtClean="0"/>
              <a:t>Bündnis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 smtClean="0"/>
              <a:t>Kunst</a:t>
            </a:r>
            <a:r>
              <a:rPr lang="en-GB" dirty="0" smtClean="0"/>
              <a:t> </a:t>
            </a:r>
            <a:r>
              <a:rPr lang="en-GB" dirty="0" err="1" smtClean="0"/>
              <a:t>ist</a:t>
            </a:r>
            <a:r>
              <a:rPr lang="en-GB" dirty="0" smtClean="0"/>
              <a:t> </a:t>
            </a:r>
            <a:r>
              <a:rPr lang="en-GB" dirty="0" err="1" smtClean="0"/>
              <a:t>es</a:t>
            </a:r>
            <a:r>
              <a:rPr lang="en-GB" dirty="0" smtClean="0"/>
              <a:t>:</a:t>
            </a:r>
          </a:p>
          <a:p>
            <a:r>
              <a:rPr lang="en-GB" dirty="0" err="1"/>
              <a:t>s</a:t>
            </a:r>
            <a:r>
              <a:rPr lang="en-GB" dirty="0" err="1" smtClean="0"/>
              <a:t>ich</a:t>
            </a:r>
            <a:r>
              <a:rPr lang="en-GB" dirty="0" smtClean="0"/>
              <a:t> in </a:t>
            </a:r>
            <a:r>
              <a:rPr lang="en-GB" dirty="0" err="1" smtClean="0"/>
              <a:t>eine</a:t>
            </a:r>
            <a:r>
              <a:rPr lang="en-GB" dirty="0" smtClean="0"/>
              <a:t> </a:t>
            </a:r>
            <a:r>
              <a:rPr lang="en-GB" dirty="0" err="1" smtClean="0"/>
              <a:t>Beziehung</a:t>
            </a:r>
            <a:r>
              <a:rPr lang="en-GB" dirty="0" smtClean="0"/>
              <a:t> </a:t>
            </a:r>
            <a:r>
              <a:rPr lang="en-GB" dirty="0" err="1" smtClean="0"/>
              <a:t>einzulassen</a:t>
            </a:r>
            <a:endParaRPr lang="en-GB" dirty="0" smtClean="0"/>
          </a:p>
          <a:p>
            <a:r>
              <a:rPr lang="en-GB" dirty="0"/>
              <a:t>u</a:t>
            </a:r>
            <a:r>
              <a:rPr lang="en-GB" dirty="0" smtClean="0"/>
              <a:t>nd </a:t>
            </a:r>
            <a:r>
              <a:rPr lang="en-GB" dirty="0" err="1" smtClean="0"/>
              <a:t>sich</a:t>
            </a:r>
            <a:r>
              <a:rPr lang="en-GB" dirty="0" smtClean="0"/>
              <a:t> </a:t>
            </a:r>
            <a:r>
              <a:rPr lang="en-GB" dirty="0" err="1" smtClean="0"/>
              <a:t>zur</a:t>
            </a:r>
            <a:r>
              <a:rPr lang="en-GB" dirty="0" smtClean="0"/>
              <a:t> </a:t>
            </a:r>
            <a:r>
              <a:rPr lang="en-GB" dirty="0" err="1" smtClean="0"/>
              <a:t>gegebenen</a:t>
            </a:r>
            <a:r>
              <a:rPr lang="en-GB" dirty="0" smtClean="0"/>
              <a:t> </a:t>
            </a:r>
            <a:r>
              <a:rPr lang="en-GB" dirty="0" err="1" smtClean="0"/>
              <a:t>Zeit</a:t>
            </a:r>
            <a:r>
              <a:rPr lang="en-GB" dirty="0" smtClean="0"/>
              <a:t> </a:t>
            </a:r>
            <a:r>
              <a:rPr lang="en-GB" dirty="0" err="1" smtClean="0"/>
              <a:t>auch</a:t>
            </a:r>
            <a:r>
              <a:rPr lang="en-GB" dirty="0" smtClean="0"/>
              <a:t> </a:t>
            </a:r>
            <a:r>
              <a:rPr lang="en-GB" dirty="0" err="1" smtClean="0"/>
              <a:t>wieder</a:t>
            </a:r>
            <a:r>
              <a:rPr lang="en-GB" dirty="0" smtClean="0"/>
              <a:t> </a:t>
            </a:r>
            <a:r>
              <a:rPr lang="en-GB" dirty="0" err="1" smtClean="0"/>
              <a:t>aus</a:t>
            </a:r>
            <a:r>
              <a:rPr lang="en-GB" dirty="0" smtClean="0"/>
              <a:t> der </a:t>
            </a:r>
            <a:r>
              <a:rPr lang="en-GB" dirty="0" err="1" smtClean="0"/>
              <a:t>Beziehung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lösen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=&gt; Burnout-</a:t>
            </a:r>
            <a:r>
              <a:rPr lang="en-GB" dirty="0" err="1" smtClean="0"/>
              <a:t>Prophylaxe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624612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el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82000" cy="825500"/>
          </a:xfrm>
        </p:spPr>
        <p:txBody>
          <a:bodyPr wrap="none"/>
          <a:lstStyle/>
          <a:p>
            <a:r>
              <a:rPr lang="de-DE" altLang="de-DE" sz="4000" smtClean="0"/>
              <a:t>Liebe</a:t>
            </a:r>
            <a:r>
              <a:rPr lang="de-DE" altLang="de-DE" sz="3200" smtClean="0"/>
              <a:t> </a:t>
            </a:r>
            <a:r>
              <a:rPr lang="de-DE" altLang="de-DE" b="0" smtClean="0"/>
              <a:t>Paracelsus (1540) Journal of Medical Love 8-15</a:t>
            </a:r>
            <a:endParaRPr lang="de-DE" altLang="de-DE" sz="3200" smtClean="0"/>
          </a:p>
        </p:txBody>
      </p:sp>
      <p:sp>
        <p:nvSpPr>
          <p:cNvPr id="104451" name="Inhaltsplatzhalter 8"/>
          <p:cNvSpPr>
            <a:spLocks noGrp="1"/>
          </p:cNvSpPr>
          <p:nvPr>
            <p:ph idx="1"/>
          </p:nvPr>
        </p:nvSpPr>
        <p:spPr>
          <a:xfrm>
            <a:off x="5257800" y="1600200"/>
            <a:ext cx="3429000" cy="4525963"/>
          </a:xfrm>
        </p:spPr>
        <p:txBody>
          <a:bodyPr/>
          <a:lstStyle/>
          <a:p>
            <a:endParaRPr lang="de-DE" altLang="de-DE" smtClean="0"/>
          </a:p>
        </p:txBody>
      </p:sp>
      <p:sp>
        <p:nvSpPr>
          <p:cNvPr id="104452" name="Inhaltsplatzhalter 1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4572000" cy="4525963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de-CH" altLang="de-DE" sz="280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de-CH" altLang="de-DE" sz="2800" smtClean="0">
                <a:solidFill>
                  <a:schemeClr val="tx1"/>
                </a:solidFill>
              </a:rPr>
              <a:t>...und dazu braucht es Menschen, denn...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de-CH" altLang="de-DE" sz="2800" b="1" i="1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de-CH" altLang="de-DE" sz="2800" smtClean="0">
                <a:solidFill>
                  <a:schemeClr val="tx1"/>
                </a:solidFill>
              </a:rPr>
              <a:t>	"Die beste Arznei für Menschen ist der Mensch.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de-CH" altLang="de-DE" sz="2800" smtClean="0">
                <a:solidFill>
                  <a:schemeClr val="tx1"/>
                </a:solidFill>
              </a:rPr>
              <a:t>	Der höchste Grad der Arznei ist die Liebe“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altLang="de-DE" sz="1600" smtClean="0">
              <a:solidFill>
                <a:schemeClr val="tx1"/>
              </a:solidFill>
            </a:endParaRPr>
          </a:p>
          <a:p>
            <a:pPr marL="342900" indent="-342900"/>
            <a:r>
              <a:rPr lang="de-DE" altLang="de-DE" sz="2000" b="1" i="1" smtClean="0">
                <a:solidFill>
                  <a:schemeClr val="tx1"/>
                </a:solidFill>
              </a:rPr>
              <a:t>Paracelsus  1493 – 1541</a:t>
            </a:r>
          </a:p>
          <a:p>
            <a:pPr marL="342900" indent="-342900"/>
            <a:endParaRPr lang="de-DE" altLang="de-DE" sz="2400" b="1" i="1" smtClean="0">
              <a:solidFill>
                <a:schemeClr val="tx1"/>
              </a:solidFill>
            </a:endParaRPr>
          </a:p>
        </p:txBody>
      </p:sp>
      <p:sp>
        <p:nvSpPr>
          <p:cNvPr id="104453" name="Fußzeilenplatzhalt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r>
              <a:rPr lang="de-CH" altLang="de-DE" sz="800">
                <a:solidFill>
                  <a:schemeClr val="bg1"/>
                </a:solidFill>
                <a:latin typeface="Arial" pitchFamily="34" charset="0"/>
              </a:rPr>
              <a:t>Mona Mettler</a:t>
            </a:r>
          </a:p>
        </p:txBody>
      </p:sp>
      <p:sp>
        <p:nvSpPr>
          <p:cNvPr id="104454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fld id="{E13C6843-F8BB-489C-8623-14B7CD8A161C}" type="slidenum">
              <a:rPr lang="de-CH" altLang="de-DE" sz="1400">
                <a:solidFill>
                  <a:schemeClr val="bg1"/>
                </a:solidFill>
                <a:latin typeface="Arial" pitchFamily="34" charset="0"/>
              </a:rPr>
              <a:pPr/>
              <a:t>93</a:t>
            </a:fld>
            <a:endParaRPr lang="de-CH" altLang="de-DE" sz="140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04455" name="Bild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00200"/>
            <a:ext cx="352107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468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Solidarität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3451818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Solidarität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err="1" smtClean="0"/>
              <a:t>Solidarität</a:t>
            </a:r>
            <a:r>
              <a:rPr lang="en-GB" dirty="0" smtClean="0"/>
              <a:t> hat </a:t>
            </a:r>
            <a:r>
              <a:rPr lang="en-GB" dirty="0" err="1" smtClean="0"/>
              <a:t>zwei</a:t>
            </a:r>
            <a:r>
              <a:rPr lang="en-GB" dirty="0" smtClean="0"/>
              <a:t> </a:t>
            </a:r>
            <a:r>
              <a:rPr lang="en-GB" dirty="0" err="1" smtClean="0"/>
              <a:t>Bedeutungen</a:t>
            </a:r>
            <a:r>
              <a:rPr lang="en-GB" dirty="0" smtClean="0"/>
              <a:t>:</a:t>
            </a:r>
          </a:p>
          <a:p>
            <a:pPr lvl="1"/>
            <a:r>
              <a:rPr lang="en-GB" dirty="0" err="1" smtClean="0"/>
              <a:t>Haltung</a:t>
            </a:r>
            <a:r>
              <a:rPr lang="en-GB" dirty="0" smtClean="0"/>
              <a:t> </a:t>
            </a:r>
            <a:r>
              <a:rPr lang="en-GB" dirty="0" err="1" smtClean="0"/>
              <a:t>dass</a:t>
            </a:r>
            <a:r>
              <a:rPr lang="en-GB" dirty="0" smtClean="0"/>
              <a:t> </a:t>
            </a:r>
            <a:r>
              <a:rPr lang="en-GB" dirty="0" err="1" smtClean="0"/>
              <a:t>wir</a:t>
            </a:r>
            <a:r>
              <a:rPr lang="en-GB" dirty="0" smtClean="0"/>
              <a:t> </a:t>
            </a:r>
            <a:r>
              <a:rPr lang="en-GB" dirty="0" err="1" smtClean="0"/>
              <a:t>alle</a:t>
            </a:r>
            <a:r>
              <a:rPr lang="en-GB" dirty="0" smtClean="0"/>
              <a:t> </a:t>
            </a:r>
            <a:r>
              <a:rPr lang="en-GB" dirty="0" err="1" smtClean="0"/>
              <a:t>miteinander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die </a:t>
            </a:r>
            <a:r>
              <a:rPr lang="en-GB" dirty="0" err="1" smtClean="0"/>
              <a:t>gemeinsame</a:t>
            </a:r>
            <a:r>
              <a:rPr lang="en-GB" dirty="0" smtClean="0"/>
              <a:t> </a:t>
            </a:r>
            <a:r>
              <a:rPr lang="en-GB" dirty="0" err="1" smtClean="0"/>
              <a:t>menschliche</a:t>
            </a:r>
            <a:r>
              <a:rPr lang="en-GB" dirty="0" smtClean="0"/>
              <a:t> “</a:t>
            </a:r>
            <a:r>
              <a:rPr lang="en-GB" dirty="0" err="1" smtClean="0"/>
              <a:t>Natur</a:t>
            </a:r>
            <a:r>
              <a:rPr lang="en-GB" dirty="0" smtClean="0"/>
              <a:t>” </a:t>
            </a:r>
            <a:r>
              <a:rPr lang="en-GB" dirty="0" err="1" smtClean="0"/>
              <a:t>verbunden</a:t>
            </a:r>
            <a:r>
              <a:rPr lang="en-GB" dirty="0" smtClean="0"/>
              <a:t> </a:t>
            </a:r>
            <a:r>
              <a:rPr lang="en-GB" dirty="0" err="1" smtClean="0"/>
              <a:t>sind</a:t>
            </a:r>
            <a:r>
              <a:rPr lang="en-GB" dirty="0" smtClean="0"/>
              <a:t>, was </a:t>
            </a:r>
            <a:r>
              <a:rPr lang="en-GB" dirty="0" err="1" smtClean="0"/>
              <a:t>sich</a:t>
            </a:r>
            <a:r>
              <a:rPr lang="en-GB" dirty="0" smtClean="0"/>
              <a:t> in der </a:t>
            </a:r>
            <a:r>
              <a:rPr lang="en-GB" dirty="0" err="1" smtClean="0"/>
              <a:t>Endlichkeit</a:t>
            </a:r>
            <a:r>
              <a:rPr lang="en-GB" dirty="0" smtClean="0"/>
              <a:t> </a:t>
            </a:r>
            <a:r>
              <a:rPr lang="en-GB" dirty="0" err="1" smtClean="0"/>
              <a:t>unserer</a:t>
            </a:r>
            <a:r>
              <a:rPr lang="en-GB" dirty="0" smtClean="0"/>
              <a:t> </a:t>
            </a:r>
            <a:r>
              <a:rPr lang="en-GB" dirty="0" err="1" smtClean="0"/>
              <a:t>Existenz</a:t>
            </a:r>
            <a:r>
              <a:rPr lang="en-GB" dirty="0"/>
              <a:t>,</a:t>
            </a:r>
            <a:r>
              <a:rPr lang="en-GB" dirty="0" smtClean="0"/>
              <a:t> der </a:t>
            </a:r>
            <a:r>
              <a:rPr lang="en-GB" dirty="0" err="1" smtClean="0"/>
              <a:t>Sterblichkeit</a:t>
            </a:r>
            <a:r>
              <a:rPr lang="en-GB" dirty="0" smtClean="0"/>
              <a:t> </a:t>
            </a:r>
            <a:r>
              <a:rPr lang="en-GB" dirty="0" err="1" smtClean="0"/>
              <a:t>manifestiert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	=&gt; </a:t>
            </a:r>
            <a:r>
              <a:rPr lang="en-GB" dirty="0" err="1" smtClean="0"/>
              <a:t>Solidarität</a:t>
            </a:r>
            <a:r>
              <a:rPr lang="en-GB" dirty="0" smtClean="0"/>
              <a:t> </a:t>
            </a:r>
            <a:r>
              <a:rPr lang="en-GB" dirty="0" err="1" smtClean="0"/>
              <a:t>unterstreicht</a:t>
            </a:r>
            <a:r>
              <a:rPr lang="en-GB" dirty="0" smtClean="0"/>
              <a:t> in </a:t>
            </a:r>
            <a:r>
              <a:rPr lang="en-GB" dirty="0" err="1" smtClean="0"/>
              <a:t>diesem</a:t>
            </a:r>
            <a:r>
              <a:rPr lang="en-GB" dirty="0" smtClean="0"/>
              <a:t> </a:t>
            </a:r>
            <a:r>
              <a:rPr lang="en-GB" dirty="0" err="1" smtClean="0"/>
              <a:t>Sinne</a:t>
            </a:r>
            <a:r>
              <a:rPr lang="en-GB" dirty="0" smtClean="0"/>
              <a:t> das 	</a:t>
            </a:r>
            <a:r>
              <a:rPr lang="en-GB" dirty="0" err="1" smtClean="0"/>
              <a:t>gemeinsame</a:t>
            </a:r>
            <a:r>
              <a:rPr lang="en-GB" dirty="0" smtClean="0"/>
              <a:t> </a:t>
            </a:r>
            <a:r>
              <a:rPr lang="en-GB" dirty="0" err="1" smtClean="0"/>
              <a:t>Menschliche</a:t>
            </a:r>
            <a:r>
              <a:rPr lang="en-GB" dirty="0" smtClean="0"/>
              <a:t> und dieses 	</a:t>
            </a:r>
            <a:r>
              <a:rPr lang="en-GB" dirty="0" err="1" smtClean="0"/>
              <a:t>Bewusstsein</a:t>
            </a:r>
            <a:r>
              <a:rPr lang="en-GB" dirty="0" smtClean="0"/>
              <a:t> </a:t>
            </a:r>
            <a:r>
              <a:rPr lang="en-GB" dirty="0" err="1" smtClean="0"/>
              <a:t>weckt</a:t>
            </a:r>
            <a:r>
              <a:rPr lang="en-GB" dirty="0" smtClean="0"/>
              <a:t> positive </a:t>
            </a:r>
            <a:r>
              <a:rPr lang="en-GB" dirty="0" err="1" smtClean="0"/>
              <a:t>Gefühle</a:t>
            </a:r>
            <a:r>
              <a:rPr lang="en-GB" dirty="0" smtClean="0"/>
              <a:t> den 	</a:t>
            </a:r>
            <a:r>
              <a:rPr lang="en-GB" dirty="0" err="1" smtClean="0"/>
              <a:t>Mitmenschen</a:t>
            </a:r>
            <a:r>
              <a:rPr lang="en-GB" dirty="0" smtClean="0"/>
              <a:t> </a:t>
            </a:r>
            <a:r>
              <a:rPr lang="en-GB" dirty="0" err="1" smtClean="0"/>
              <a:t>gegenüber</a:t>
            </a:r>
            <a:r>
              <a:rPr lang="en-GB" dirty="0" smtClean="0"/>
              <a:t> und </a:t>
            </a:r>
            <a:r>
              <a:rPr lang="en-GB" dirty="0" err="1" smtClean="0"/>
              <a:t>weckt</a:t>
            </a:r>
            <a:r>
              <a:rPr lang="en-GB" dirty="0" smtClean="0"/>
              <a:t> den Sinn der 	</a:t>
            </a:r>
            <a:r>
              <a:rPr lang="en-GB" dirty="0" err="1" smtClean="0"/>
              <a:t>Verpflichtung</a:t>
            </a:r>
            <a:r>
              <a:rPr lang="en-GB" dirty="0" smtClean="0"/>
              <a:t> </a:t>
            </a:r>
            <a:r>
              <a:rPr lang="en-GB" dirty="0" err="1" smtClean="0"/>
              <a:t>anderen</a:t>
            </a:r>
            <a:r>
              <a:rPr lang="en-GB" dirty="0" smtClean="0"/>
              <a:t> </a:t>
            </a:r>
            <a:r>
              <a:rPr lang="en-GB" dirty="0" err="1" smtClean="0"/>
              <a:t>gegenüber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29214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Solidarität</a:t>
            </a:r>
            <a:r>
              <a:rPr lang="en-GB" dirty="0" smtClean="0"/>
              <a:t> </a:t>
            </a:r>
            <a:r>
              <a:rPr lang="en-GB" dirty="0" err="1" smtClean="0"/>
              <a:t>zeigt</a:t>
            </a:r>
            <a:r>
              <a:rPr lang="en-GB" dirty="0" smtClean="0"/>
              <a:t> </a:t>
            </a:r>
            <a:r>
              <a:rPr lang="en-GB" dirty="0" err="1" smtClean="0"/>
              <a:t>auch</a:t>
            </a: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GB" dirty="0" smtClean="0"/>
              <a:t>den </a:t>
            </a:r>
            <a:r>
              <a:rPr lang="en-GB" dirty="0" err="1" smtClean="0"/>
              <a:t>Unterschied</a:t>
            </a:r>
            <a:r>
              <a:rPr lang="en-GB" dirty="0" smtClean="0"/>
              <a:t> </a:t>
            </a:r>
            <a:r>
              <a:rPr lang="en-GB" dirty="0" err="1" smtClean="0"/>
              <a:t>zwischen</a:t>
            </a:r>
            <a:r>
              <a:rPr lang="en-GB" dirty="0" smtClean="0"/>
              <a:t> </a:t>
            </a:r>
            <a:r>
              <a:rPr lang="en-GB" dirty="0" err="1" smtClean="0"/>
              <a:t>dem</a:t>
            </a:r>
            <a:r>
              <a:rPr lang="en-GB" dirty="0" smtClean="0"/>
              <a:t> </a:t>
            </a:r>
            <a:r>
              <a:rPr lang="en-GB" dirty="0" err="1" smtClean="0"/>
              <a:t>Begleiter</a:t>
            </a:r>
            <a:r>
              <a:rPr lang="en-GB" dirty="0" smtClean="0"/>
              <a:t> und </a:t>
            </a:r>
            <a:r>
              <a:rPr lang="en-GB" dirty="0" err="1" smtClean="0"/>
              <a:t>dem</a:t>
            </a:r>
            <a:r>
              <a:rPr lang="en-GB" dirty="0" smtClean="0"/>
              <a:t> </a:t>
            </a:r>
            <a:r>
              <a:rPr lang="en-GB" dirty="0" err="1" smtClean="0"/>
              <a:t>Begleiteten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	=&gt; </a:t>
            </a:r>
            <a:r>
              <a:rPr lang="en-GB" dirty="0" err="1" smtClean="0"/>
              <a:t>sie</a:t>
            </a:r>
            <a:r>
              <a:rPr lang="en-GB" dirty="0" smtClean="0"/>
              <a:t> </a:t>
            </a:r>
            <a:r>
              <a:rPr lang="en-GB" dirty="0" err="1" smtClean="0"/>
              <a:t>ist</a:t>
            </a:r>
            <a:r>
              <a:rPr lang="en-GB" dirty="0" smtClean="0"/>
              <a:t> </a:t>
            </a:r>
            <a:r>
              <a:rPr lang="en-GB" dirty="0" err="1" smtClean="0"/>
              <a:t>ein</a:t>
            </a:r>
            <a:r>
              <a:rPr lang="en-GB" dirty="0" smtClean="0"/>
              <a:t> </a:t>
            </a:r>
            <a:r>
              <a:rPr lang="en-GB" dirty="0" err="1" smtClean="0"/>
              <a:t>Wert</a:t>
            </a:r>
            <a:r>
              <a:rPr lang="en-GB" dirty="0" smtClean="0"/>
              <a:t>, der </a:t>
            </a:r>
            <a:r>
              <a:rPr lang="en-GB" dirty="0" err="1" smtClean="0"/>
              <a:t>sich</a:t>
            </a:r>
            <a:r>
              <a:rPr lang="en-GB" dirty="0" smtClean="0"/>
              <a:t> in </a:t>
            </a:r>
            <a:r>
              <a:rPr lang="en-GB" dirty="0" err="1" smtClean="0"/>
              <a:t>jeder</a:t>
            </a:r>
            <a:r>
              <a:rPr lang="en-GB" dirty="0" smtClean="0"/>
              <a:t> </a:t>
            </a:r>
            <a:r>
              <a:rPr lang="en-GB" dirty="0" err="1" smtClean="0"/>
              <a:t>helfenden</a:t>
            </a:r>
            <a:r>
              <a:rPr lang="en-GB" dirty="0" smtClean="0"/>
              <a:t> 	</a:t>
            </a:r>
            <a:r>
              <a:rPr lang="en-GB" dirty="0" err="1" smtClean="0"/>
              <a:t>Beziehung</a:t>
            </a:r>
            <a:r>
              <a:rPr lang="en-GB" dirty="0" smtClean="0"/>
              <a:t> </a:t>
            </a:r>
            <a:r>
              <a:rPr lang="en-GB" dirty="0" err="1" smtClean="0"/>
              <a:t>zeigt</a:t>
            </a:r>
            <a:r>
              <a:rPr lang="en-GB" dirty="0" smtClean="0"/>
              <a:t> (</a:t>
            </a:r>
            <a:r>
              <a:rPr lang="en-GB" dirty="0" err="1" smtClean="0"/>
              <a:t>Unterschied</a:t>
            </a:r>
            <a:r>
              <a:rPr lang="en-GB" dirty="0" smtClean="0"/>
              <a:t>)</a:t>
            </a:r>
          </a:p>
          <a:p>
            <a:pPr marL="457200" lvl="1" indent="0">
              <a:buNone/>
            </a:pPr>
            <a:r>
              <a:rPr lang="en-GB" dirty="0"/>
              <a:t>	</a:t>
            </a:r>
            <a:r>
              <a:rPr lang="en-GB" dirty="0" smtClean="0"/>
              <a:t>=&gt; </a:t>
            </a:r>
            <a:r>
              <a:rPr lang="en-GB" dirty="0" err="1" smtClean="0"/>
              <a:t>Solidarität</a:t>
            </a:r>
            <a:r>
              <a:rPr lang="en-GB" dirty="0" smtClean="0"/>
              <a:t> = </a:t>
            </a:r>
            <a:r>
              <a:rPr lang="en-GB" dirty="0" err="1" smtClean="0"/>
              <a:t>bewusstes</a:t>
            </a:r>
            <a:r>
              <a:rPr lang="en-GB" dirty="0" smtClean="0"/>
              <a:t> </a:t>
            </a:r>
            <a:r>
              <a:rPr lang="en-GB" dirty="0" err="1" smtClean="0"/>
              <a:t>Wahrnehmen</a:t>
            </a:r>
            <a:r>
              <a:rPr lang="en-GB" dirty="0" smtClean="0"/>
              <a:t> der 	</a:t>
            </a:r>
            <a:r>
              <a:rPr lang="en-GB" dirty="0" err="1" smtClean="0"/>
              <a:t>schicksalshaften</a:t>
            </a:r>
            <a:r>
              <a:rPr lang="en-GB" dirty="0" smtClean="0"/>
              <a:t> </a:t>
            </a:r>
            <a:r>
              <a:rPr lang="en-GB" dirty="0" err="1" smtClean="0"/>
              <a:t>Verschiedenheit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/>
              <a:t>	</a:t>
            </a:r>
            <a:r>
              <a:rPr lang="en-GB" dirty="0" smtClean="0"/>
              <a:t>=&gt; man muss </a:t>
            </a:r>
            <a:r>
              <a:rPr lang="en-GB" dirty="0" err="1" smtClean="0"/>
              <a:t>sich</a:t>
            </a:r>
            <a:r>
              <a:rPr lang="en-GB" dirty="0" smtClean="0"/>
              <a:t> </a:t>
            </a:r>
            <a:r>
              <a:rPr lang="en-GB" dirty="0" err="1" smtClean="0"/>
              <a:t>gesund</a:t>
            </a:r>
            <a:r>
              <a:rPr lang="en-GB" dirty="0" smtClean="0"/>
              <a:t> </a:t>
            </a:r>
            <a:r>
              <a:rPr lang="en-GB" dirty="0" err="1" smtClean="0"/>
              <a:t>fühlen</a:t>
            </a:r>
            <a:r>
              <a:rPr lang="en-GB" dirty="0" smtClean="0"/>
              <a:t> </a:t>
            </a:r>
            <a:r>
              <a:rPr lang="en-GB" dirty="0" err="1" smtClean="0"/>
              <a:t>bei</a:t>
            </a:r>
            <a:r>
              <a:rPr lang="en-GB" dirty="0" smtClean="0"/>
              <a:t> der 	</a:t>
            </a:r>
            <a:r>
              <a:rPr lang="en-GB" dirty="0" err="1" smtClean="0"/>
              <a:t>Begegnung</a:t>
            </a:r>
            <a:r>
              <a:rPr lang="en-GB" dirty="0" smtClean="0"/>
              <a:t> </a:t>
            </a:r>
            <a:r>
              <a:rPr lang="en-GB" dirty="0" err="1" smtClean="0"/>
              <a:t>mit</a:t>
            </a:r>
            <a:r>
              <a:rPr lang="en-GB" dirty="0" smtClean="0"/>
              <a:t> </a:t>
            </a:r>
            <a:r>
              <a:rPr lang="en-GB" dirty="0" err="1" smtClean="0"/>
              <a:t>Kranken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/>
              <a:t>	</a:t>
            </a:r>
            <a:r>
              <a:rPr lang="en-GB" dirty="0" smtClean="0"/>
              <a:t>=&gt; man muss </a:t>
            </a:r>
            <a:r>
              <a:rPr lang="en-GB" dirty="0" err="1" smtClean="0"/>
              <a:t>sich</a:t>
            </a:r>
            <a:r>
              <a:rPr lang="en-GB" dirty="0" smtClean="0"/>
              <a:t> </a:t>
            </a:r>
            <a:r>
              <a:rPr lang="en-GB" dirty="0" err="1" smtClean="0"/>
              <a:t>lebendig</a:t>
            </a:r>
            <a:r>
              <a:rPr lang="en-GB" dirty="0" smtClean="0"/>
              <a:t> </a:t>
            </a:r>
            <a:r>
              <a:rPr lang="en-GB" dirty="0" err="1" smtClean="0"/>
              <a:t>fühlen</a:t>
            </a:r>
            <a:r>
              <a:rPr lang="en-GB" dirty="0" smtClean="0"/>
              <a:t> </a:t>
            </a:r>
            <a:r>
              <a:rPr lang="en-GB" dirty="0" err="1" smtClean="0"/>
              <a:t>bei</a:t>
            </a:r>
            <a:r>
              <a:rPr lang="en-GB" dirty="0" smtClean="0"/>
              <a:t> der 	</a:t>
            </a:r>
            <a:r>
              <a:rPr lang="en-GB" dirty="0" err="1" smtClean="0"/>
              <a:t>Begegnung</a:t>
            </a:r>
            <a:r>
              <a:rPr lang="en-GB" dirty="0" smtClean="0"/>
              <a:t> </a:t>
            </a:r>
            <a:r>
              <a:rPr lang="en-GB" dirty="0" err="1" smtClean="0"/>
              <a:t>mit</a:t>
            </a:r>
            <a:r>
              <a:rPr lang="en-GB" dirty="0" smtClean="0"/>
              <a:t> </a:t>
            </a:r>
            <a:r>
              <a:rPr lang="en-GB" dirty="0" err="1" smtClean="0"/>
              <a:t>Sterbenden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95770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022350"/>
          </a:xfrm>
        </p:spPr>
        <p:txBody>
          <a:bodyPr/>
          <a:lstStyle/>
          <a:p>
            <a:r>
              <a:rPr lang="de-DE" altLang="de-DE" sz="3600" smtClean="0"/>
              <a:t>Begleitung</a:t>
            </a:r>
          </a:p>
        </p:txBody>
      </p:sp>
      <p:pic>
        <p:nvPicPr>
          <p:cNvPr id="105475" name="Bild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4000"/>
            <a:ext cx="7421563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590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el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82000" cy="825500"/>
          </a:xfrm>
        </p:spPr>
        <p:txBody>
          <a:bodyPr wrap="none"/>
          <a:lstStyle/>
          <a:p>
            <a:r>
              <a:rPr lang="de-DE" altLang="de-DE" sz="3200" smtClean="0"/>
              <a:t>Sterben...</a:t>
            </a:r>
          </a:p>
        </p:txBody>
      </p:sp>
      <p:sp>
        <p:nvSpPr>
          <p:cNvPr id="66563" name="Inhaltsplatzhalter 1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48000" cy="4525963"/>
          </a:xfrm>
        </p:spPr>
        <p:txBody>
          <a:bodyPr/>
          <a:lstStyle/>
          <a:p>
            <a:r>
              <a:rPr lang="de-DE" altLang="de-DE" sz="2800" smtClean="0">
                <a:solidFill>
                  <a:schemeClr val="tx1"/>
                </a:solidFill>
              </a:rPr>
              <a:t>...kann </a:t>
            </a:r>
            <a:r>
              <a:rPr lang="de-DE" altLang="de-DE" sz="2800" b="1" smtClean="0">
                <a:solidFill>
                  <a:schemeClr val="tx1"/>
                </a:solidFill>
              </a:rPr>
              <a:t>begleitet</a:t>
            </a:r>
            <a:r>
              <a:rPr lang="de-DE" altLang="de-DE" sz="2800" smtClean="0">
                <a:solidFill>
                  <a:schemeClr val="tx1"/>
                </a:solidFill>
              </a:rPr>
              <a:t> werden</a:t>
            </a:r>
          </a:p>
          <a:p>
            <a:endParaRPr lang="de-DE" altLang="de-DE" sz="2800" smtClean="0">
              <a:solidFill>
                <a:schemeClr val="tx1"/>
              </a:solidFill>
            </a:endParaRPr>
          </a:p>
          <a:p>
            <a:r>
              <a:rPr lang="de-DE" altLang="de-DE" sz="2800" smtClean="0">
                <a:solidFill>
                  <a:schemeClr val="tx1"/>
                </a:solidFill>
              </a:rPr>
              <a:t>Begleitung heisst:</a:t>
            </a:r>
          </a:p>
          <a:p>
            <a:r>
              <a:rPr lang="de-DE" altLang="de-DE" sz="2800" smtClean="0">
                <a:solidFill>
                  <a:schemeClr val="tx1"/>
                </a:solidFill>
              </a:rPr>
              <a:t>...daneben stehen, </a:t>
            </a:r>
          </a:p>
          <a:p>
            <a:r>
              <a:rPr lang="de-DE" altLang="de-DE" sz="2800" smtClean="0">
                <a:solidFill>
                  <a:schemeClr val="tx1"/>
                </a:solidFill>
              </a:rPr>
              <a:t>...in der Nähe sein</a:t>
            </a:r>
          </a:p>
          <a:p>
            <a:r>
              <a:rPr lang="de-DE" altLang="de-DE" sz="2800" smtClean="0">
                <a:solidFill>
                  <a:schemeClr val="tx1"/>
                </a:solidFill>
              </a:rPr>
              <a:t> </a:t>
            </a:r>
          </a:p>
          <a:p>
            <a:endParaRPr lang="de-DE" altLang="de-DE" sz="2800" smtClean="0">
              <a:solidFill>
                <a:schemeClr val="tx1"/>
              </a:solidFill>
            </a:endParaRPr>
          </a:p>
        </p:txBody>
      </p:sp>
      <p:sp>
        <p:nvSpPr>
          <p:cNvPr id="66564" name="Fußzeilenplatzhalt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r>
              <a:rPr lang="de-CH" altLang="de-DE" sz="800">
                <a:solidFill>
                  <a:schemeClr val="bg1"/>
                </a:solidFill>
                <a:latin typeface="Arial" pitchFamily="34" charset="0"/>
              </a:rPr>
              <a:t>Mona Mettler</a:t>
            </a:r>
          </a:p>
        </p:txBody>
      </p:sp>
      <p:sp>
        <p:nvSpPr>
          <p:cNvPr id="66565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fld id="{3C7E059D-1FD6-4154-9A6B-98C6A0D06F69}" type="slidenum">
              <a:rPr lang="de-CH" altLang="de-DE" sz="1400">
                <a:solidFill>
                  <a:schemeClr val="bg1"/>
                </a:solidFill>
                <a:latin typeface="Arial" pitchFamily="34" charset="0"/>
              </a:rPr>
              <a:pPr/>
              <a:t>98</a:t>
            </a:fld>
            <a:endParaRPr lang="de-CH" altLang="de-DE" sz="1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6566" name="Textfeld 7"/>
          <p:cNvSpPr txBox="1">
            <a:spLocks noChangeArrowheads="1"/>
          </p:cNvSpPr>
          <p:nvPr/>
        </p:nvSpPr>
        <p:spPr bwMode="auto">
          <a:xfrm>
            <a:off x="457200" y="5257800"/>
            <a:ext cx="83058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r>
              <a:rPr lang="de-DE" altLang="de-DE" sz="2800">
                <a:latin typeface="Arial" pitchFamily="34" charset="0"/>
              </a:rPr>
              <a:t>Wir erleben es aber nicht selber </a:t>
            </a:r>
          </a:p>
          <a:p>
            <a:r>
              <a:rPr lang="de-DE" altLang="de-DE" sz="2800">
                <a:latin typeface="Arial" pitchFamily="34" charset="0"/>
              </a:rPr>
              <a:t>Wir </a:t>
            </a:r>
            <a:r>
              <a:rPr lang="de-DE" altLang="de-DE" sz="2800" b="1">
                <a:latin typeface="Arial" pitchFamily="34" charset="0"/>
              </a:rPr>
              <a:t>sind</a:t>
            </a:r>
            <a:r>
              <a:rPr lang="de-DE" altLang="de-DE" sz="2800">
                <a:latin typeface="Arial" pitchFamily="34" charset="0"/>
              </a:rPr>
              <a:t> nur Beobachter....</a:t>
            </a:r>
          </a:p>
        </p:txBody>
      </p:sp>
      <p:pic>
        <p:nvPicPr>
          <p:cNvPr id="66567" name="Bild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63" y="1752600"/>
            <a:ext cx="5684837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2444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el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82000" cy="1066800"/>
          </a:xfrm>
        </p:spPr>
        <p:txBody>
          <a:bodyPr wrap="none"/>
          <a:lstStyle/>
          <a:p>
            <a:r>
              <a:rPr lang="de-DE" altLang="de-DE" sz="4000" smtClean="0"/>
              <a:t>Fürsorge</a:t>
            </a:r>
            <a:r>
              <a:rPr lang="de-DE" altLang="de-DE" sz="3200" b="0" smtClean="0"/>
              <a:t> </a:t>
            </a:r>
            <a:r>
              <a:rPr lang="de-DE" altLang="de-DE" b="0" smtClean="0"/>
              <a:t>Bernhard Lown </a:t>
            </a:r>
            <a:br>
              <a:rPr lang="de-DE" altLang="de-DE" b="0" smtClean="0"/>
            </a:br>
            <a:r>
              <a:rPr lang="de-DE" altLang="de-DE" b="0" smtClean="0"/>
              <a:t>(Kardiologe, Mit-Erfinder des Defibrillators, Nobelpreisträger)</a:t>
            </a:r>
            <a:endParaRPr lang="de-DE" altLang="de-DE" smtClean="0"/>
          </a:p>
        </p:txBody>
      </p:sp>
      <p:sp>
        <p:nvSpPr>
          <p:cNvPr id="99331" name="Inhaltsplatzhalter 1"/>
          <p:cNvSpPr>
            <a:spLocks noGrp="1"/>
          </p:cNvSpPr>
          <p:nvPr>
            <p:ph type="body" sz="half" idx="2"/>
          </p:nvPr>
        </p:nvSpPr>
        <p:spPr>
          <a:xfrm>
            <a:off x="457200" y="1905000"/>
            <a:ext cx="3657600" cy="4221163"/>
          </a:xfrm>
        </p:spPr>
        <p:txBody>
          <a:bodyPr/>
          <a:lstStyle/>
          <a:p>
            <a:r>
              <a:rPr lang="de-DE" altLang="de-DE" sz="2800" smtClean="0">
                <a:solidFill>
                  <a:schemeClr val="tx1"/>
                </a:solidFill>
              </a:rPr>
              <a:t>„</a:t>
            </a:r>
            <a:r>
              <a:rPr lang="de-DE" altLang="de-DE" sz="2400" smtClean="0">
                <a:solidFill>
                  <a:schemeClr val="tx1"/>
                </a:solidFill>
              </a:rPr>
              <a:t>Die Fürsorge für einen Patienten ohne Wissen-schaft ist zwar gut gemeinte Freundlichkeit, nicht aber Medizin, andererseits beraubt eine Wissenschaft ohne Fürsorge und Anteilnahme die Medizin ihrer heilenden Fähigkeiten.“</a:t>
            </a:r>
          </a:p>
        </p:txBody>
      </p:sp>
      <p:sp>
        <p:nvSpPr>
          <p:cNvPr id="99332" name="Fußzeilenplatzhalt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r>
              <a:rPr lang="de-CH" altLang="de-DE" sz="800">
                <a:solidFill>
                  <a:schemeClr val="bg1"/>
                </a:solidFill>
                <a:latin typeface="Arial" pitchFamily="34" charset="0"/>
              </a:rPr>
              <a:t>Mona Mettler</a:t>
            </a:r>
          </a:p>
        </p:txBody>
      </p:sp>
      <p:sp>
        <p:nvSpPr>
          <p:cNvPr id="99333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11" charset="0"/>
                <a:ea typeface="ヒラギノ角ゴ Pro W3" pitchFamily="-111" charset="-128"/>
              </a:defRPr>
            </a:lvl9pPr>
          </a:lstStyle>
          <a:p>
            <a:fld id="{7843C96B-0F4A-4884-952B-A227D522D8AB}" type="slidenum">
              <a:rPr lang="de-CH" altLang="de-DE" sz="1400">
                <a:solidFill>
                  <a:schemeClr val="bg1"/>
                </a:solidFill>
                <a:latin typeface="Arial" pitchFamily="34" charset="0"/>
              </a:rPr>
              <a:pPr/>
              <a:t>99</a:t>
            </a:fld>
            <a:endParaRPr lang="de-CH" altLang="de-DE" sz="140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99334" name="Bild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2133600"/>
            <a:ext cx="508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023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2734</Words>
  <Application>Microsoft Macintosh PowerPoint</Application>
  <PresentationFormat>Bildschirmpräsentation (4:3)</PresentationFormat>
  <Paragraphs>532</Paragraphs>
  <Slides>100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100</vt:i4>
      </vt:variant>
    </vt:vector>
  </HeadingPairs>
  <TitlesOfParts>
    <vt:vector size="101" baseType="lpstr">
      <vt:lpstr>Office-Design</vt:lpstr>
      <vt:lpstr>Grundlagen der Palliative Care</vt:lpstr>
      <vt:lpstr>Definition</vt:lpstr>
      <vt:lpstr>Definition</vt:lpstr>
      <vt:lpstr>Wesentliche Merkmale der Palliative Care</vt:lpstr>
      <vt:lpstr>Was heisst „palliativ“</vt:lpstr>
      <vt:lpstr>Unterscheide</vt:lpstr>
      <vt:lpstr>Stufen der Palliation</vt:lpstr>
      <vt:lpstr>Geschichte</vt:lpstr>
      <vt:lpstr>Geschichte der Hospizbewegung</vt:lpstr>
      <vt:lpstr>Fallgeschichte</vt:lpstr>
      <vt:lpstr>Fallgeschichte</vt:lpstr>
      <vt:lpstr>Fallgeschichte</vt:lpstr>
      <vt:lpstr>Hat Herr K Lebensqualität?  Ist dies Lebensqualität?</vt:lpstr>
      <vt:lpstr>Lebensqualität</vt:lpstr>
      <vt:lpstr>Lebensqualität</vt:lpstr>
      <vt:lpstr>Lebensqualität ist...</vt:lpstr>
      <vt:lpstr>Calman Gap</vt:lpstr>
      <vt:lpstr>Mögliche Komponenten der LQ</vt:lpstr>
      <vt:lpstr>PATIENTENZENTRIERTHEIT</vt:lpstr>
      <vt:lpstr>Über das Sein und das Wesen von Aquin T</vt:lpstr>
      <vt:lpstr>Der Mensch ist...</vt:lpstr>
      <vt:lpstr>Familie / Angehörige</vt:lpstr>
      <vt:lpstr>Wer sind Angehörige?</vt:lpstr>
      <vt:lpstr>Prozesse bei Angehörigen Schnepp 2002</vt:lpstr>
      <vt:lpstr>Angehörige leiden unter…</vt:lpstr>
      <vt:lpstr>Angehörige sind belastet als...</vt:lpstr>
      <vt:lpstr>Interventionen auf verschiedenen Ebenen</vt:lpstr>
      <vt:lpstr>LEbensbedrohung</vt:lpstr>
      <vt:lpstr>Das Lebensende: vor was fürchtet sich der Patient?</vt:lpstr>
      <vt:lpstr>Lebensbedrohung</vt:lpstr>
      <vt:lpstr>Leiden</vt:lpstr>
      <vt:lpstr>Leiden</vt:lpstr>
      <vt:lpstr>Leiden</vt:lpstr>
      <vt:lpstr>Leiden ist....</vt:lpstr>
      <vt:lpstr>Bio-psycho-sozio-spirituelle Dimensionen</vt:lpstr>
      <vt:lpstr>kurativ oder palliativ, oder....?</vt:lpstr>
      <vt:lpstr>Bio = körperliche Dimension</vt:lpstr>
      <vt:lpstr>Psychologische Dimension</vt:lpstr>
      <vt:lpstr>Soziale Dimension</vt:lpstr>
      <vt:lpstr>Spirituelle Dimension</vt:lpstr>
      <vt:lpstr>Das Vorgehen in Palliative Care</vt:lpstr>
      <vt:lpstr>Das systematische Vorgehen</vt:lpstr>
      <vt:lpstr>Symptome</vt:lpstr>
      <vt:lpstr>Entscheidungsfindung siehe auch später</vt:lpstr>
      <vt:lpstr>Netzwerk</vt:lpstr>
      <vt:lpstr>Support</vt:lpstr>
      <vt:lpstr>Herr K: was braucht er, wo setzen sie an?</vt:lpstr>
      <vt:lpstr>S Symptome, Probleme</vt:lpstr>
      <vt:lpstr>S Stärken: Ressourcen /Coping</vt:lpstr>
      <vt:lpstr>E Ziele</vt:lpstr>
      <vt:lpstr>N Netzaufbau</vt:lpstr>
      <vt:lpstr>N Der Runde Tisch</vt:lpstr>
      <vt:lpstr>Ziele des Runden Tisches</vt:lpstr>
      <vt:lpstr>Was würden sie bei Herrn K Planen / Vorsehen?</vt:lpstr>
      <vt:lpstr>Fallgeschichte Herr K</vt:lpstr>
      <vt:lpstr>Was dachte Herr K über unser Vorgehen?</vt:lpstr>
      <vt:lpstr>Reflexion aus Sicht des Patienten</vt:lpstr>
      <vt:lpstr>Zusammenfassung</vt:lpstr>
      <vt:lpstr>Herausforderungen der Palliative Care</vt:lpstr>
      <vt:lpstr>Herausforderungen  der Palliative Care</vt:lpstr>
      <vt:lpstr>Herausforderungen  der Palliative Care</vt:lpstr>
      <vt:lpstr>Ein Dilemma</vt:lpstr>
      <vt:lpstr>Menschen wünschen sich vom Gesundheitssystem....</vt:lpstr>
      <vt:lpstr>PowerPoint-Präsentation</vt:lpstr>
      <vt:lpstr>Das gemeinsame Credo</vt:lpstr>
      <vt:lpstr>Würde</vt:lpstr>
      <vt:lpstr>Budesverfassung Art 7 Prof. Andreas Kley</vt:lpstr>
      <vt:lpstr>Bundesverfassung Prof Andreas Kley</vt:lpstr>
      <vt:lpstr>Würdebegriff</vt:lpstr>
      <vt:lpstr>Würde</vt:lpstr>
      <vt:lpstr>Autonomie</vt:lpstr>
      <vt:lpstr>Kant</vt:lpstr>
      <vt:lpstr>Bioethische Basis</vt:lpstr>
      <vt:lpstr>Engelhardt</vt:lpstr>
      <vt:lpstr>Zimmermann-Acklin</vt:lpstr>
      <vt:lpstr>Autonomie = Selbstbestimmung? Beckmann JP</vt:lpstr>
      <vt:lpstr>Abhängigkeit</vt:lpstr>
      <vt:lpstr>Abhängigkeit</vt:lpstr>
      <vt:lpstr>Authentiziät</vt:lpstr>
      <vt:lpstr>PowerPoint-Präsentation</vt:lpstr>
      <vt:lpstr>Authentizität</vt:lpstr>
      <vt:lpstr>Authentizität: Selbst-Genügsamkeit</vt:lpstr>
      <vt:lpstr>altruismus</vt:lpstr>
      <vt:lpstr>Altruismus</vt:lpstr>
      <vt:lpstr>Empathie</vt:lpstr>
      <vt:lpstr>Empathie</vt:lpstr>
      <vt:lpstr>Mitleid</vt:lpstr>
      <vt:lpstr>Mitleid</vt:lpstr>
      <vt:lpstr>Respekt</vt:lpstr>
      <vt:lpstr>RESPEKT</vt:lpstr>
      <vt:lpstr>Beziehung</vt:lpstr>
      <vt:lpstr>Das therapeutische Bündnis</vt:lpstr>
      <vt:lpstr>Liebe Paracelsus (1540) Journal of Medical Love 8-15</vt:lpstr>
      <vt:lpstr>Solidarität</vt:lpstr>
      <vt:lpstr>Solidarität</vt:lpstr>
      <vt:lpstr>Solidarität zeigt auch…</vt:lpstr>
      <vt:lpstr>Begleitung</vt:lpstr>
      <vt:lpstr>Sterben...</vt:lpstr>
      <vt:lpstr>Fürsorge Bernhard Lown  (Kardiologe, Mit-Erfinder des Defibrillators, Nobelpreisträger)</vt:lpstr>
      <vt:lpstr>Bescheidenheit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Grundlagen der Palliative Care</dc:title>
  <dc:creator>Daniel</dc:creator>
  <cp:lastModifiedBy>Daniel</cp:lastModifiedBy>
  <cp:revision>29</cp:revision>
  <dcterms:created xsi:type="dcterms:W3CDTF">2015-08-24T19:00:37Z</dcterms:created>
  <dcterms:modified xsi:type="dcterms:W3CDTF">2015-08-26T20:22:12Z</dcterms:modified>
</cp:coreProperties>
</file>